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28"/>
  </p:notesMasterIdLst>
  <p:sldIdLst>
    <p:sldId id="510" r:id="rId2"/>
    <p:sldId id="522" r:id="rId3"/>
    <p:sldId id="542" r:id="rId4"/>
    <p:sldId id="543" r:id="rId5"/>
    <p:sldId id="325" r:id="rId6"/>
    <p:sldId id="474" r:id="rId7"/>
    <p:sldId id="473" r:id="rId8"/>
    <p:sldId id="544" r:id="rId9"/>
    <p:sldId id="462" r:id="rId10"/>
    <p:sldId id="402" r:id="rId11"/>
    <p:sldId id="417" r:id="rId12"/>
    <p:sldId id="411" r:id="rId13"/>
    <p:sldId id="498" r:id="rId14"/>
    <p:sldId id="499" r:id="rId15"/>
    <p:sldId id="483" r:id="rId16"/>
    <p:sldId id="494" r:id="rId17"/>
    <p:sldId id="415" r:id="rId18"/>
    <p:sldId id="412" r:id="rId19"/>
    <p:sldId id="484" r:id="rId20"/>
    <p:sldId id="461" r:id="rId21"/>
    <p:sldId id="476" r:id="rId22"/>
    <p:sldId id="477" r:id="rId23"/>
    <p:sldId id="478" r:id="rId24"/>
    <p:sldId id="492" r:id="rId25"/>
    <p:sldId id="485" r:id="rId26"/>
    <p:sldId id="506" r:id="rId27"/>
    <p:sldId id="308" r:id="rId28"/>
    <p:sldId id="486" r:id="rId29"/>
    <p:sldId id="479" r:id="rId30"/>
    <p:sldId id="507" r:id="rId31"/>
    <p:sldId id="307" r:id="rId32"/>
    <p:sldId id="497" r:id="rId33"/>
    <p:sldId id="511" r:id="rId34"/>
    <p:sldId id="509" r:id="rId35"/>
    <p:sldId id="496" r:id="rId36"/>
    <p:sldId id="495" r:id="rId37"/>
    <p:sldId id="421" r:id="rId38"/>
    <p:sldId id="475" r:id="rId39"/>
    <p:sldId id="493" r:id="rId40"/>
    <p:sldId id="336" r:id="rId41"/>
    <p:sldId id="337" r:id="rId42"/>
    <p:sldId id="491" r:id="rId43"/>
    <p:sldId id="505" r:id="rId44"/>
    <p:sldId id="422" r:id="rId45"/>
    <p:sldId id="523" r:id="rId46"/>
    <p:sldId id="545" r:id="rId47"/>
    <p:sldId id="364" r:id="rId48"/>
    <p:sldId id="504" r:id="rId49"/>
    <p:sldId id="362" r:id="rId50"/>
    <p:sldId id="346" r:id="rId51"/>
    <p:sldId id="347" r:id="rId52"/>
    <p:sldId id="423" r:id="rId53"/>
    <p:sldId id="550"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51" r:id="rId68"/>
    <p:sldId id="453" r:id="rId69"/>
    <p:sldId id="454" r:id="rId70"/>
    <p:sldId id="456" r:id="rId71"/>
    <p:sldId id="455" r:id="rId72"/>
    <p:sldId id="546" r:id="rId73"/>
    <p:sldId id="350" r:id="rId74"/>
    <p:sldId id="403" r:id="rId75"/>
    <p:sldId id="503" r:id="rId76"/>
    <p:sldId id="501" r:id="rId77"/>
    <p:sldId id="286" r:id="rId78"/>
    <p:sldId id="481" r:id="rId79"/>
    <p:sldId id="534" r:id="rId80"/>
    <p:sldId id="349" r:id="rId81"/>
    <p:sldId id="480" r:id="rId82"/>
    <p:sldId id="379" r:id="rId83"/>
    <p:sldId id="512" r:id="rId84"/>
    <p:sldId id="437" r:id="rId85"/>
    <p:sldId id="387" r:id="rId86"/>
    <p:sldId id="526" r:id="rId87"/>
    <p:sldId id="438" r:id="rId88"/>
    <p:sldId id="388" r:id="rId89"/>
    <p:sldId id="399" r:id="rId90"/>
    <p:sldId id="400" r:id="rId91"/>
    <p:sldId id="527" r:id="rId92"/>
    <p:sldId id="425" r:id="rId93"/>
    <p:sldId id="539" r:id="rId94"/>
    <p:sldId id="386" r:id="rId95"/>
    <p:sldId id="440" r:id="rId96"/>
    <p:sldId id="385" r:id="rId97"/>
    <p:sldId id="390" r:id="rId98"/>
    <p:sldId id="528" r:id="rId99"/>
    <p:sldId id="426" r:id="rId100"/>
    <p:sldId id="380" r:id="rId101"/>
    <p:sldId id="442" r:id="rId102"/>
    <p:sldId id="535" r:id="rId103"/>
    <p:sldId id="427" r:id="rId104"/>
    <p:sldId id="381" r:id="rId105"/>
    <p:sldId id="428" r:id="rId106"/>
    <p:sldId id="382" r:id="rId107"/>
    <p:sldId id="429" r:id="rId108"/>
    <p:sldId id="536" r:id="rId109"/>
    <p:sldId id="383" r:id="rId110"/>
    <p:sldId id="529" r:id="rId111"/>
    <p:sldId id="445" r:id="rId112"/>
    <p:sldId id="396" r:id="rId113"/>
    <p:sldId id="537" r:id="rId114"/>
    <p:sldId id="430" r:id="rId115"/>
    <p:sldId id="540" r:id="rId116"/>
    <p:sldId id="398" r:id="rId117"/>
    <p:sldId id="517" r:id="rId118"/>
    <p:sldId id="397" r:id="rId119"/>
    <p:sldId id="530" r:id="rId120"/>
    <p:sldId id="547" r:id="rId121"/>
    <p:sldId id="548" r:id="rId122"/>
    <p:sldId id="549" r:id="rId123"/>
    <p:sldId id="533" r:id="rId124"/>
    <p:sldId id="303" r:id="rId125"/>
    <p:sldId id="488" r:id="rId126"/>
    <p:sldId id="518"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a:srgbClr val="6E5348"/>
    <a:srgbClr val="F4F4F4"/>
    <a:srgbClr val="706E6F"/>
    <a:srgbClr val="B381D9"/>
    <a:srgbClr val="F1F1F1"/>
    <a:srgbClr val="15965A"/>
    <a:srgbClr val="1E1E1E"/>
    <a:srgbClr val="00698E"/>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0012" autoAdjust="0"/>
    <p:restoredTop sz="96357" autoAdjust="0"/>
  </p:normalViewPr>
  <p:slideViewPr>
    <p:cSldViewPr snapToGrid="0">
      <p:cViewPr varScale="1">
        <p:scale>
          <a:sx n="98" d="100"/>
          <a:sy n="98" d="100"/>
        </p:scale>
        <p:origin x="12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964"/>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9/19/2021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smsuite.github.io/argou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about code visualization. Code visualization techniques are useful in understanding and analyzing software and become more productive.</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as a first onboarding activity you want to get a high-level view of the software you will be working on.</a:t>
            </a:r>
          </a:p>
          <a:p>
            <a:endParaRPr lang="en-US" dirty="0"/>
          </a:p>
          <a:p>
            <a:r>
              <a:rPr lang="en-US" dirty="0"/>
              <a:t>So you look at the software architecture documentation, but there is none, it is obsolete or it is a such a high level that is does not help you in your daily work.</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At the top level it shows many packages having heavy cyclic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100</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 portioning algorithm we can find the layering.</a:t>
            </a:r>
          </a:p>
          <a:p>
            <a:endParaRPr lang="en-GB" dirty="0"/>
          </a:p>
          <a:p>
            <a:r>
              <a:rPr lang="en-GB" dirty="0"/>
              <a:t>The resulting structure is clearly the result of the lack of visibility of the dependency structure.</a:t>
            </a:r>
          </a:p>
          <a:p>
            <a:endParaRPr lang="en-GB" dirty="0"/>
          </a:p>
          <a:p>
            <a:r>
              <a:rPr lang="en-GB" dirty="0"/>
              <a:t>No developer, expect one who is totally evil, would intentionally design it like this.</a:t>
            </a:r>
          </a:p>
          <a:p>
            <a:endParaRPr lang="en-GB" dirty="0"/>
          </a:p>
          <a:p>
            <a:r>
              <a:rPr lang="en-GB" dirty="0"/>
              <a:t>No imagine there is a defect in a core element and it is in the element itself or one of its dependants.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101</a:t>
            </a:fld>
            <a:endParaRPr lang="en-US"/>
          </a:p>
        </p:txBody>
      </p:sp>
    </p:spTree>
    <p:extLst>
      <p:ext uri="{BB962C8B-B14F-4D97-AF65-F5344CB8AC3E}">
        <p14:creationId xmlns:p14="http://schemas.microsoft.com/office/powerpoint/2010/main" val="12800551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Finding that could be really difficult.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102</a:t>
            </a:fld>
            <a:endParaRPr lang="en-US"/>
          </a:p>
        </p:txBody>
      </p:sp>
    </p:spTree>
    <p:extLst>
      <p:ext uri="{BB962C8B-B14F-4D97-AF65-F5344CB8AC3E}">
        <p14:creationId xmlns:p14="http://schemas.microsoft.com/office/powerpoint/2010/main" val="16049107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next example is Poco, which is an open source C++ framework.</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103</a:t>
            </a:fld>
            <a:endParaRPr lang="en-US"/>
          </a:p>
        </p:txBody>
      </p:sp>
    </p:spTree>
    <p:extLst>
      <p:ext uri="{BB962C8B-B14F-4D97-AF65-F5344CB8AC3E}">
        <p14:creationId xmlns:p14="http://schemas.microsoft.com/office/powerpoint/2010/main" val="16074823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see some mismatches between the documentation and the actual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104</a:t>
            </a:fld>
            <a:endParaRPr lang="en-US"/>
          </a:p>
        </p:txBody>
      </p:sp>
    </p:spTree>
    <p:extLst>
      <p:ext uri="{BB962C8B-B14F-4D97-AF65-F5344CB8AC3E}">
        <p14:creationId xmlns:p14="http://schemas.microsoft.com/office/powerpoint/2010/main" val="5646984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look at QT.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105</a:t>
            </a:fld>
            <a:endParaRPr lang="en-US"/>
          </a:p>
        </p:txBody>
      </p:sp>
    </p:spTree>
    <p:extLst>
      <p:ext uri="{BB962C8B-B14F-4D97-AF65-F5344CB8AC3E}">
        <p14:creationId xmlns:p14="http://schemas.microsoft.com/office/powerpoint/2010/main" val="36169498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Again we see some mismatches between the documentation and the actual code.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106</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When integrating the Rust progamming language in Linux the drivers section is considred a good candidate.</a:t>
            </a:r>
          </a:p>
          <a:p>
            <a:endParaRPr lang="nl-NL" dirty="0"/>
          </a:p>
          <a:p>
            <a:r>
              <a:rPr lang="nl-NL" dirty="0"/>
              <a:t>https://www.zdnet.com/article/linus-torvalds-on-where-rust-will-fit-into-linux/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108</a:t>
            </a:fld>
            <a:endParaRPr lang="en-US"/>
          </a:p>
        </p:txBody>
      </p:sp>
    </p:spTree>
    <p:extLst>
      <p:ext uri="{BB962C8B-B14F-4D97-AF65-F5344CB8AC3E}">
        <p14:creationId xmlns:p14="http://schemas.microsoft.com/office/powerpoint/2010/main" val="1216055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Drivers seems indeed not very tightly coupled.</a:t>
            </a:r>
          </a:p>
          <a:p>
            <a:endParaRPr lang="en-GB" dirty="0"/>
          </a:p>
          <a:p>
            <a:r>
              <a:rPr lang="en-GB" dirty="0"/>
              <a:t>There seems to be some level of cyclic dependencies (was not able to fully parse the code successfully, so not fully sure)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109</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110</a:t>
            </a:fld>
            <a:endParaRPr lang="en-US"/>
          </a:p>
        </p:txBody>
      </p:sp>
    </p:spTree>
    <p:extLst>
      <p:ext uri="{BB962C8B-B14F-4D97-AF65-F5344CB8AC3E}">
        <p14:creationId xmlns:p14="http://schemas.microsoft.com/office/powerpoint/2010/main" val="404992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35335525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look at </a:t>
            </a:r>
            <a:r>
              <a:rPr lang="en-GB" dirty="0" err="1"/>
              <a:t>SCITools</a:t>
            </a:r>
            <a:r>
              <a:rPr lang="en-GB" dirty="0"/>
              <a:t> Understand. This tool was used by </a:t>
            </a:r>
            <a:r>
              <a:rPr lang="en-GB" dirty="0" err="1"/>
              <a:t>Lattix</a:t>
            </a:r>
            <a:r>
              <a:rPr lang="en-GB" dirty="0"/>
              <a:t> for C/C++ source code analysis. Still used by Structure101 for that purpose.</a:t>
            </a:r>
          </a:p>
          <a:p>
            <a:endParaRPr lang="en-GB" dirty="0"/>
          </a:p>
          <a:p>
            <a:r>
              <a:rPr lang="en-GB" dirty="0"/>
              <a:t>It is an developer oriented tool and not specifically for architects.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111</a:t>
            </a:fld>
            <a:endParaRPr lang="en-US"/>
          </a:p>
        </p:txBody>
      </p:sp>
    </p:spTree>
    <p:extLst>
      <p:ext uri="{BB962C8B-B14F-4D97-AF65-F5344CB8AC3E}">
        <p14:creationId xmlns:p14="http://schemas.microsoft.com/office/powerpoint/2010/main" val="28996448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It confirms the cyclic dependencies within the Linux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112</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113</a:t>
            </a:fld>
            <a:endParaRPr lang="en-US"/>
          </a:p>
        </p:txBody>
      </p:sp>
    </p:spTree>
    <p:extLst>
      <p:ext uri="{BB962C8B-B14F-4D97-AF65-F5344CB8AC3E}">
        <p14:creationId xmlns:p14="http://schemas.microsoft.com/office/powerpoint/2010/main" val="35278785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Calibri" panose="020F0502020204030204" pitchFamily="34" charset="0"/>
                <a:ea typeface="Calibri" panose="020F0502020204030204" pitchFamily="34" charset="0"/>
              </a:rPr>
              <a:t>Finally we look at the spring framework</a:t>
            </a:r>
          </a:p>
        </p:txBody>
      </p:sp>
      <p:sp>
        <p:nvSpPr>
          <p:cNvPr id="4" name="Slide Number Placeholder 3"/>
          <p:cNvSpPr>
            <a:spLocks noGrp="1"/>
          </p:cNvSpPr>
          <p:nvPr>
            <p:ph type="sldNum" sz="quarter" idx="5"/>
          </p:nvPr>
        </p:nvSpPr>
        <p:spPr/>
        <p:txBody>
          <a:bodyPr/>
          <a:lstStyle/>
          <a:p>
            <a:fld id="{7E2FC2BD-A5B6-4DBB-BAF8-AB16095C304E}" type="slidenum">
              <a:rPr lang="en-US" smtClean="0"/>
              <a:t>114</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GB" dirty="0"/>
          </a:p>
          <a:p>
            <a:r>
              <a:rPr lang="en-GB" dirty="0"/>
              <a:t>It actively manages software dependencies using Structure101.</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115</a:t>
            </a:fld>
            <a:endParaRPr lang="en-US"/>
          </a:p>
        </p:txBody>
      </p:sp>
    </p:spTree>
    <p:extLst>
      <p:ext uri="{BB962C8B-B14F-4D97-AF65-F5344CB8AC3E}">
        <p14:creationId xmlns:p14="http://schemas.microsoft.com/office/powerpoint/2010/main" val="19120287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a very clear architecture with any cyclic dependencies.</a:t>
            </a:r>
          </a:p>
          <a:p>
            <a:endParaRPr lang="en-GB" dirty="0"/>
          </a:p>
          <a:p>
            <a:r>
              <a:rPr lang="en-GB" dirty="0"/>
              <a:t>This is clearly not accident, but he result of actively managing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116</a:t>
            </a:fld>
            <a:endParaRPr lang="en-US"/>
          </a:p>
        </p:txBody>
      </p:sp>
    </p:spTree>
    <p:extLst>
      <p:ext uri="{BB962C8B-B14F-4D97-AF65-F5344CB8AC3E}">
        <p14:creationId xmlns:p14="http://schemas.microsoft.com/office/powerpoint/2010/main" val="41612321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117</a:t>
            </a:fld>
            <a:endParaRPr lang="en-US"/>
          </a:p>
        </p:txBody>
      </p:sp>
    </p:spTree>
    <p:extLst>
      <p:ext uri="{BB962C8B-B14F-4D97-AF65-F5344CB8AC3E}">
        <p14:creationId xmlns:p14="http://schemas.microsoft.com/office/powerpoint/2010/main" val="34166203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the same using Structure 101.</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118</a:t>
            </a:fld>
            <a:endParaRPr lang="en-US"/>
          </a:p>
        </p:txBody>
      </p:sp>
    </p:spTree>
    <p:extLst>
      <p:ext uri="{BB962C8B-B14F-4D97-AF65-F5344CB8AC3E}">
        <p14:creationId xmlns:p14="http://schemas.microsoft.com/office/powerpoint/2010/main" val="11064226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119</a:t>
            </a:fld>
            <a:endParaRPr lang="en-US"/>
          </a:p>
        </p:txBody>
      </p:sp>
    </p:spTree>
    <p:extLst>
      <p:ext uri="{BB962C8B-B14F-4D97-AF65-F5344CB8AC3E}">
        <p14:creationId xmlns:p14="http://schemas.microsoft.com/office/powerpoint/2010/main" val="6913239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120</a:t>
            </a:fld>
            <a:endParaRPr lang="en-US"/>
          </a:p>
        </p:txBody>
      </p:sp>
    </p:spTree>
    <p:extLst>
      <p:ext uri="{BB962C8B-B14F-4D97-AF65-F5344CB8AC3E}">
        <p14:creationId xmlns:p14="http://schemas.microsoft.com/office/powerpoint/2010/main" val="176550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121</a:t>
            </a:fld>
            <a:endParaRPr lang="en-US"/>
          </a:p>
        </p:txBody>
      </p:sp>
    </p:spTree>
    <p:extLst>
      <p:ext uri="{BB962C8B-B14F-4D97-AF65-F5344CB8AC3E}">
        <p14:creationId xmlns:p14="http://schemas.microsoft.com/office/powerpoint/2010/main" val="32102945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Tools can be used at all levels to improve modularity:</a:t>
            </a:r>
          </a:p>
          <a:p>
            <a:pPr marL="171450" indent="-171450">
              <a:buFont typeface="Arial" panose="020B0604020202020204" pitchFamily="34" charset="0"/>
              <a:buChar char="•"/>
            </a:pPr>
            <a:r>
              <a:rPr lang="en-GB" dirty="0"/>
              <a:t>For large modules or files by analysing internal dependencies and decide based on that how to split up the module or file.</a:t>
            </a:r>
          </a:p>
          <a:p>
            <a:pPr marL="171450" indent="-171450">
              <a:buFont typeface="Arial" panose="020B0604020202020204" pitchFamily="34" charset="0"/>
              <a:buChar char="•"/>
            </a:pPr>
            <a:r>
              <a:rPr lang="en-GB" dirty="0"/>
              <a:t>At component level.</a:t>
            </a:r>
          </a:p>
          <a:p>
            <a:pPr marL="171450" indent="-171450">
              <a:buFont typeface="Arial" panose="020B0604020202020204" pitchFamily="34" charset="0"/>
              <a:buChar char="•"/>
            </a:pPr>
            <a:r>
              <a:rPr lang="en-GB" dirty="0"/>
              <a:t>At architectural level.</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122</a:t>
            </a:fld>
            <a:endParaRPr lang="en-US"/>
          </a:p>
        </p:txBody>
      </p:sp>
    </p:spTree>
    <p:extLst>
      <p:ext uri="{BB962C8B-B14F-4D97-AF65-F5344CB8AC3E}">
        <p14:creationId xmlns:p14="http://schemas.microsoft.com/office/powerpoint/2010/main" val="26156793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best to start earlier in the development of the software when possible.</a:t>
            </a:r>
          </a:p>
          <a:p>
            <a:endParaRPr lang="en-GB" dirty="0"/>
          </a:p>
          <a:p>
            <a:r>
              <a:rPr lang="en-GB" dirty="0"/>
              <a:t>Visualizing dependencies allows you to quickly spot when you get often track.</a:t>
            </a:r>
          </a:p>
          <a:p>
            <a:endParaRPr lang="en-GB" dirty="0"/>
          </a:p>
          <a:p>
            <a:r>
              <a:rPr lang="en-GB" dirty="0"/>
              <a:t>It is like choosing the wrong path. The earlier you discover the less effort it is to return to the right track.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123</a:t>
            </a:fld>
            <a:endParaRPr lang="en-US"/>
          </a:p>
        </p:txBody>
      </p:sp>
    </p:spTree>
    <p:extLst>
      <p:ext uri="{BB962C8B-B14F-4D97-AF65-F5344CB8AC3E}">
        <p14:creationId xmlns:p14="http://schemas.microsoft.com/office/powerpoint/2010/main" val="6593510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Hope you enjoined this presentation and it helps you to develop cleaner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124</a:t>
            </a:fld>
            <a:endParaRPr lang="en-US"/>
          </a:p>
        </p:txBody>
      </p:sp>
    </p:spTree>
    <p:extLst>
      <p:ext uri="{BB962C8B-B14F-4D97-AF65-F5344CB8AC3E}">
        <p14:creationId xmlns:p14="http://schemas.microsoft.com/office/powerpoint/2010/main" val="9681446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125</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126</a:t>
            </a:fld>
            <a:endParaRPr lang="en-US"/>
          </a:p>
        </p:txBody>
      </p:sp>
    </p:spTree>
    <p:extLst>
      <p:ext uri="{BB962C8B-B14F-4D97-AF65-F5344CB8AC3E}">
        <p14:creationId xmlns:p14="http://schemas.microsoft.com/office/powerpoint/2010/main" val="2092975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It seems like a simple task.</a:t>
            </a:r>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discover that a few components which would be involved in this new feature are involved in a cyclic dependency. </a:t>
            </a:r>
          </a:p>
          <a:p>
            <a:endParaRPr lang="en-US" dirty="0"/>
          </a:p>
          <a:p>
            <a:r>
              <a:rPr lang="en-US" dirty="0"/>
              <a:t>You would like to resolve this,  because it increases the defects to be expected. It makes it also hard to unit test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discover that the same components which would be involved in this new feature also have many in and outgoing dependencies. </a:t>
            </a:r>
          </a:p>
          <a:p>
            <a:endParaRPr lang="en-US" dirty="0"/>
          </a:p>
          <a:p>
            <a:r>
              <a:rPr lang="en-US" dirty="0"/>
              <a:t>You would like to resolve also this, because it increases the defects to be expected.</a:t>
            </a:r>
            <a:endParaRPr lang="en-NL" dirty="0"/>
          </a:p>
          <a:p>
            <a:endParaRPr lang="nl-NL" dirty="0"/>
          </a:p>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956050"/>
          </a:xfrm>
        </p:spPr>
        <p:txBody>
          <a:bodyPr/>
          <a:lstStyle/>
          <a:p>
            <a:r>
              <a:rPr lang="en-US" dirty="0"/>
              <a:t>The investigation to reduce the technical debt takes quite some time due to the complex structure of the code. This is not uncommon.</a:t>
            </a:r>
            <a:endParaRPr lang="en-NL" dirty="0"/>
          </a:p>
          <a:p>
            <a:endParaRPr lang="en-US" dirty="0"/>
          </a:p>
          <a:p>
            <a:r>
              <a:rPr lang="en-US" dirty="0"/>
              <a:t>50% is a significant amount of time. It would good if we could make this process more efficient. It is time consuming and the results are often disappointing.</a:t>
            </a:r>
          </a:p>
          <a:p>
            <a:endParaRPr lang="en-US" dirty="0"/>
          </a:p>
          <a:p>
            <a:r>
              <a:rPr lang="en-US" dirty="0"/>
              <a:t>In a study ‘in the comprehension of software comprehension’’ I read:</a:t>
            </a:r>
          </a:p>
          <a:p>
            <a:endParaRPr lang="en-US" dirty="0"/>
          </a:p>
          <a:p>
            <a:pPr lvl="1"/>
            <a:r>
              <a:rPr lang="en-US" b="1" i="1" dirty="0"/>
              <a:t>“Avoid comprehension</a:t>
            </a:r>
            <a:endParaRPr lang="en-NL" i="1" dirty="0"/>
          </a:p>
          <a:p>
            <a:pPr lvl="1"/>
            <a:r>
              <a:rPr lang="en-US" i="1"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1"/>
            <a:endParaRPr lang="en-NL" i="1" dirty="0"/>
          </a:p>
          <a:p>
            <a:pPr lvl="1"/>
            <a:r>
              <a:rPr lang="en-US" i="1" dirty="0"/>
              <a:t>Developers try to avoid comprehension whenever possible focusing rather on the expected output of the main development task such as extending a functionality or ﬁxing a bug.</a:t>
            </a:r>
          </a:p>
          <a:p>
            <a:pPr lvl="1"/>
            <a:endParaRPr lang="en-NL" i="1" dirty="0"/>
          </a:p>
          <a:p>
            <a:pPr lvl="1"/>
            <a:r>
              <a:rPr lang="en-US" i="1" dirty="0"/>
              <a:t>Developers try to avoid comprehension by cloning pieces of code if they cannot comprehend all possible consequences of changes.”</a:t>
            </a:r>
          </a:p>
          <a:p>
            <a:pPr lvl="0"/>
            <a:endParaRPr lang="en-NL" dirty="0"/>
          </a:p>
          <a:p>
            <a:r>
              <a:rPr lang="en-US" dirty="0"/>
              <a:t>This behavior leads to increased technical debt and will make future effort even more difficult.</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to deliver high quality software. What does that mean and what is important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0101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software architect the current architecture consists of the following components and major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input of the software architect, you aim to migrate components F and G to a separate source code archive and out source them. </a:t>
            </a:r>
          </a:p>
          <a:p>
            <a:endParaRPr lang="en-US" dirty="0"/>
          </a:p>
          <a:p>
            <a:r>
              <a:rPr lang="en-US" dirty="0"/>
              <a:t>You make an agreement with the external supplier and for your own team planning you take into account the reduced maintenance effort as result of this out sourcing.</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started the actual out sourcing project, you discover things are not that easy. </a:t>
            </a:r>
          </a:p>
          <a:p>
            <a:endParaRPr lang="en-US" dirty="0"/>
          </a:p>
          <a:p>
            <a:r>
              <a:rPr lang="en-US" dirty="0"/>
              <a:t>The software architect forgot an important design aspect in the software architect document provided to the developers as guidance. </a:t>
            </a:r>
          </a:p>
          <a:p>
            <a:endParaRPr lang="en-US" dirty="0"/>
          </a:p>
          <a:p>
            <a:r>
              <a:rPr lang="en-US" dirty="0"/>
              <a:t>To resolve this issue a dependency from G to D was required. A developer</a:t>
            </a:r>
            <a:r>
              <a:rPr lang="en" dirty="0"/>
              <a:t> added that to the implementation, but never gave feedback to the software architect, so he was not aware of this.</a:t>
            </a:r>
            <a:r>
              <a:rPr lang="en-US" dirty="0"/>
              <a:t> </a:t>
            </a:r>
            <a:endParaRPr lang="en-NL" dirty="0"/>
          </a:p>
          <a:p>
            <a:r>
              <a:rPr lang="en" dirty="0"/>
              <a:t>.</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and not just the documented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23</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you are assigned a next task to reduce build time. A full rebuild takes about an hour.</a:t>
            </a:r>
          </a:p>
          <a:p>
            <a:endParaRPr lang="en-US" dirty="0"/>
          </a:p>
          <a:p>
            <a:r>
              <a:rPr lang="en-US" dirty="0"/>
              <a:t>You discover that build time is so high, due to the many include dependencies. Untangling the software is a very complex task, which would take many months.</a:t>
            </a:r>
          </a:p>
          <a:p>
            <a:endParaRPr lang="en-US" dirty="0"/>
          </a:p>
          <a:p>
            <a:r>
              <a:rPr lang="en-US" dirty="0"/>
              <a:t>At short term no improvement is possible so the developers have to be patient for the time being.</a:t>
            </a:r>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3386748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discuss the tester role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 again based on the software architecture document.</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is aspect is acceptable defect level. Things that impact defect level are domain knowledge, being able to do impact analysis and code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r>
              <a:rPr lang="en-US" u="sng" dirty="0"/>
              <a:t> and </a:t>
            </a:r>
            <a:r>
              <a:rPr lang="nl-NL" dirty="0"/>
              <a:t>https://dsmsuite.github.io/documents/sturtevant_050613.pdf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a:p>
            <a:r>
              <a:rPr lang="en" dirty="0"/>
              <a:t> </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4277243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software architecture document was incorrect. That means your integration strategy will not work unfortunately.</a:t>
            </a:r>
          </a:p>
          <a:p>
            <a:endParaRPr lang="en-US" dirty="0"/>
          </a:p>
          <a:p>
            <a:r>
              <a:rPr lang="en" dirty="0"/>
              <a:t>Having an accurate image of the actual and not just the documented dependencies would have helped also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discuss the role of the software architect.</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often see happening is that the quality of the software degrades over time, It is what Robert C. Martin calls software rot.</a:t>
            </a:r>
          </a:p>
          <a:p>
            <a:endParaRPr lang="en-US" dirty="0"/>
          </a:p>
          <a:p>
            <a:r>
              <a:rPr lang="en-US" dirty="0"/>
              <a:t>The software still meets its requirements (you can use the bridge to reach the other side), but its quality attributes are not at the required level (you should be extremely careful).</a:t>
            </a:r>
          </a:p>
          <a:p>
            <a:endParaRPr lang="en-US" dirty="0"/>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32</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initially clean software architecture degraded over time. You once saw this animation of the evolution of Junit and you own situation reminds you of that animation.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33</a:t>
            </a:fld>
            <a:endParaRPr lang="en-US"/>
          </a:p>
        </p:txBody>
      </p:sp>
    </p:spTree>
    <p:extLst>
      <p:ext uri="{BB962C8B-B14F-4D97-AF65-F5344CB8AC3E}">
        <p14:creationId xmlns:p14="http://schemas.microsoft.com/office/powerpoint/2010/main" val="3225086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have a look at that animation.</a:t>
            </a:r>
          </a:p>
          <a:p>
            <a:endParaRPr lang="en-GB" dirty="0"/>
          </a:p>
          <a:p>
            <a:r>
              <a:rPr lang="en-US" dirty="0"/>
              <a:t>You observe the following qualitied have degraded over time.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3373801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 increasingly hard to add new features. </a:t>
            </a:r>
          </a:p>
          <a:p>
            <a:endParaRPr lang="en-US" dirty="0"/>
          </a:p>
          <a:p>
            <a:r>
              <a:rPr lang="en-US" dirty="0"/>
              <a:t>The reason is many software elements are tightly coupled instead of properly decoupled.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the software dependencies.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also notice it has become harder to make progress.</a:t>
            </a:r>
          </a:p>
          <a:p>
            <a:endParaRPr lang="nl-NL" dirty="0">
              <a:hlinkClick r:id="rId3"/>
            </a:endParaRPr>
          </a:p>
          <a:p>
            <a:r>
              <a:rPr lang="nl-NL" dirty="0">
                <a:hlinkClick r:id="rId3"/>
              </a:rPr>
              <a:t>https://dsmsuite.github.io/documents/sturtevant_050613.pdf</a:t>
            </a:r>
            <a:endParaRPr lang="nl-NL" dirty="0"/>
          </a:p>
          <a:p>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 It will require of lot of work, so effort needs to be spread across time, because you still need to deliver new software releases coming months.</a:t>
            </a:r>
          </a:p>
          <a:p>
            <a:endParaRPr lang="en-US" dirty="0"/>
          </a:p>
          <a:p>
            <a:r>
              <a:rPr lang="en-US" dirty="0"/>
              <a:t>It is like in road reconstruction where roads are changed while traffic can continue.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drastic changes should not be made without considering continuity from the former architecture to limit risk.</a:t>
            </a:r>
          </a:p>
          <a:p>
            <a:endParaRPr lang="en-US" dirty="0"/>
          </a:p>
          <a:p>
            <a:r>
              <a:rPr lang="en-GB" dirty="0"/>
              <a:t>To be able to do this you need accurate and up to date information about the actual dependencies in the software.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aspect is productivity. Code complexity has a negative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See </a:t>
            </a:r>
            <a:r>
              <a:rPr lang="nl-NL" dirty="0"/>
              <a:t>https://dsmsuite.github.io/documents/sturtevant_050613.pdf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1346086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r>
              <a:rPr lang="en-US" dirty="0"/>
              <a:t>The emergent design helps developers to respond to immediate user needs and can act as feedback to the architect for things he missed.</a:t>
            </a:r>
          </a:p>
          <a:p>
            <a:endParaRPr lang="en-US" dirty="0"/>
          </a:p>
          <a:p>
            <a:r>
              <a:rPr lang="en-US" dirty="0"/>
              <a:t>To be able to use this there needs to be a way to look at the source code at a more abstract level as you have no time you browse through all the code.</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visualization can help in providing this abstraction of the source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us look at the role of the manager.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recently noticed some software team members leaving the company.</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43</a:t>
            </a:fld>
            <a:endParaRPr lang="en-US"/>
          </a:p>
        </p:txBody>
      </p:sp>
    </p:spTree>
    <p:extLst>
      <p:ext uri="{BB962C8B-B14F-4D97-AF65-F5344CB8AC3E}">
        <p14:creationId xmlns:p14="http://schemas.microsoft.com/office/powerpoint/2010/main" val="9498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 might be related to the complexity of the code.</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conclusion is that the impact of code complexity can be huge and many people are impacted by it.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45</a:t>
            </a:fld>
            <a:endParaRPr lang="en-US"/>
          </a:p>
        </p:txBody>
      </p:sp>
    </p:spTree>
    <p:extLst>
      <p:ext uri="{BB962C8B-B14F-4D97-AF65-F5344CB8AC3E}">
        <p14:creationId xmlns:p14="http://schemas.microsoft.com/office/powerpoint/2010/main" val="1306413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have a look at available code visualization techniques.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1961505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source code visualization is helpful , surprisingly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most common visualization technique is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What is important  to write clean code ?</a:t>
            </a:r>
          </a:p>
          <a:p>
            <a:endParaRPr lang="en-US" b="1" dirty="0"/>
          </a:p>
          <a:p>
            <a:r>
              <a:rPr lang="en-US" b="1" dirty="0"/>
              <a:t>Naming</a:t>
            </a:r>
            <a:r>
              <a:rPr lang="en-US" dirty="0"/>
              <a:t>	</a:t>
            </a:r>
          </a:p>
          <a:p>
            <a:r>
              <a:rPr lang="en-US" dirty="0"/>
              <a:t>Names should best reflect the problem domain. </a:t>
            </a:r>
          </a:p>
          <a:p>
            <a:r>
              <a:rPr lang="en-US" dirty="0"/>
              <a:t>Visibility: High – Visible at module level.</a:t>
            </a:r>
          </a:p>
          <a:p>
            <a:r>
              <a:rPr lang="en-US" b="1" dirty="0"/>
              <a:t>Complexity</a:t>
            </a:r>
            <a:r>
              <a:rPr lang="en-US" dirty="0"/>
              <a:t>	</a:t>
            </a:r>
          </a:p>
          <a:p>
            <a:r>
              <a:rPr lang="en-US" dirty="0"/>
              <a:t>Methods should be easy to understand.</a:t>
            </a:r>
          </a:p>
          <a:p>
            <a:r>
              <a:rPr lang="en-US" dirty="0"/>
              <a:t>Visibility: High – Visible at module level - Deep nesting. </a:t>
            </a:r>
          </a:p>
          <a:p>
            <a:r>
              <a:rPr lang="en-US" dirty="0"/>
              <a:t>Metrics: Cyclomatic complexity.</a:t>
            </a:r>
          </a:p>
          <a:p>
            <a:r>
              <a:rPr lang="en-US" dirty="0"/>
              <a:t>Value: CC&lt;10	</a:t>
            </a:r>
          </a:p>
          <a:p>
            <a:r>
              <a:rPr lang="en-US" b="1" dirty="0"/>
              <a:t>Cohesion</a:t>
            </a:r>
            <a:endParaRPr lang="en-US" dirty="0"/>
          </a:p>
          <a:p>
            <a:r>
              <a:rPr lang="en-US" dirty="0"/>
              <a:t>Modules should be small and follow the single responsibility principle. </a:t>
            </a:r>
          </a:p>
          <a:p>
            <a:r>
              <a:rPr lang="en-US" dirty="0"/>
              <a:t>Visibility: High – Visible at module level -  Long files.</a:t>
            </a:r>
          </a:p>
          <a:p>
            <a:r>
              <a:rPr lang="en-US" dirty="0"/>
              <a:t>Metrics: Lines of code or lack of cohesion.</a:t>
            </a:r>
          </a:p>
          <a:p>
            <a:r>
              <a:rPr lang="en-US" dirty="0"/>
              <a:t>Value: LOC&lt;1K</a:t>
            </a:r>
          </a:p>
          <a:p>
            <a:r>
              <a:rPr lang="en-US" b="1" dirty="0"/>
              <a:t>Coupling</a:t>
            </a:r>
            <a:r>
              <a:rPr lang="en-US" dirty="0"/>
              <a:t>	</a:t>
            </a:r>
          </a:p>
          <a:p>
            <a:r>
              <a:rPr lang="en-US" dirty="0"/>
              <a:t>Low coupling and dependencies towards abstractions. </a:t>
            </a:r>
          </a:p>
          <a:p>
            <a:r>
              <a:rPr lang="en-US" dirty="0"/>
              <a:t>Visibility: Low - Information is spread across many files/modules.</a:t>
            </a:r>
          </a:p>
          <a:p>
            <a:endParaRPr lang="en-US" dirty="0"/>
          </a:p>
          <a:p>
            <a:r>
              <a:rPr lang="en-US" dirty="0"/>
              <a:t>In this presentation the focus will on using code visualization techniques for visualizing software dependencies as this is the least visible quality attribute. </a:t>
            </a:r>
          </a:p>
        </p:txBody>
      </p:sp>
      <p:sp>
        <p:nvSpPr>
          <p:cNvPr id="4" name="Slide Number Placeholder 3"/>
          <p:cNvSpPr>
            <a:spLocks noGrp="1"/>
          </p:cNvSpPr>
          <p:nvPr>
            <p:ph type="sldNum" sz="quarter" idx="5"/>
          </p:nvPr>
        </p:nvSpPr>
        <p:spPr/>
        <p:txBody>
          <a:bodyPr/>
          <a:lstStyle/>
          <a:p>
            <a:fld id="{7E2FC2BD-A5B6-4DBB-BAF8-AB16095C304E}" type="slidenum">
              <a:rPr lang="en-US" smtClean="0"/>
              <a:t>5</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the diagrams becomes too cluttered. Lines and boxes visualization techniques does not scale very well.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that is why you often see  only boxes being shown in a layered order.</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hiding the dependencies for the diagram to avoid clutter you are omitting a vital aspect of the software architecture definition.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An not so common visualization technique is a design structure matrix.</a:t>
            </a:r>
          </a:p>
          <a:p>
            <a:endParaRPr lang="en-US" dirty="0">
              <a:latin typeface="Open Sans" panose="020B0606030504020204" pitchFamily="34" charset="0"/>
              <a:ea typeface="Open Sans" panose="020B0606030504020204" pitchFamily="34" charset="0"/>
              <a:cs typeface="Open Sans" panose="020B0606030504020204" pitchFamily="34" charset="0"/>
            </a:endParaRPr>
          </a:p>
          <a:p>
            <a:pPr algn="l"/>
            <a:r>
              <a:rPr lang="en-GB" b="0" i="0" dirty="0">
                <a:effectLst/>
                <a:latin typeface="Open Sans" panose="020B0606030504020204" pitchFamily="34" charset="0"/>
                <a:ea typeface="Open Sans" panose="020B0606030504020204" pitchFamily="34" charset="0"/>
                <a:cs typeface="Open Sans" panose="020B0606030504020204" pitchFamily="34" charset="0"/>
              </a:rPr>
              <a:t>A design structure matrix (DSM) consists of two parts</a:t>
            </a:r>
          </a:p>
          <a:p>
            <a:pPr algn="l">
              <a:buFont typeface="Arial" panose="020B0604020202020204" pitchFamily="34" charset="0"/>
              <a:buChar char="•"/>
            </a:pPr>
            <a:r>
              <a:rPr lang="en-GB" b="0" i="0" dirty="0">
                <a:effectLst/>
                <a:latin typeface="Open Sans" panose="020B0606030504020204" pitchFamily="34" charset="0"/>
                <a:ea typeface="Open Sans" panose="020B0606030504020204" pitchFamily="34" charset="0"/>
                <a:cs typeface="Open Sans" panose="020B0606030504020204" pitchFamily="34" charset="0"/>
              </a:rPr>
              <a:t>A matrix to visualize dependencies</a:t>
            </a:r>
          </a:p>
          <a:p>
            <a:pPr algn="l">
              <a:buFont typeface="Arial" panose="020B0604020202020204" pitchFamily="34" charset="0"/>
              <a:buChar char="•"/>
            </a:pPr>
            <a:r>
              <a:rPr lang="en-GB" b="0" i="0" dirty="0">
                <a:effectLst/>
                <a:latin typeface="Open Sans" panose="020B0606030504020204" pitchFamily="34" charset="0"/>
                <a:ea typeface="Open Sans" panose="020B0606030504020204" pitchFamily="34" charset="0"/>
                <a:cs typeface="Open Sans" panose="020B0606030504020204" pitchFamily="34" charset="0"/>
              </a:rPr>
              <a:t>Algorithms which can be applied on the matrix to discover e.g. layering in the software.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1676495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design of a small example software application is shown in UML. Then step-by-step it is explained how using a DSM can help to understand and improve the design.</a:t>
            </a:r>
          </a:p>
          <a:p>
            <a:endParaRPr lang="en-GB" dirty="0"/>
          </a:p>
          <a:p>
            <a:r>
              <a:rPr lang="en-GB" dirty="0"/>
              <a:t>The design shown above intentionally contains the some typical design errors:</a:t>
            </a:r>
          </a:p>
          <a:p>
            <a:endParaRPr lang="en-GB" dirty="0"/>
          </a:p>
          <a:p>
            <a:r>
              <a:rPr lang="en-GB" dirty="0"/>
              <a:t>A cyclic relation between A4 and A5.</a:t>
            </a:r>
          </a:p>
          <a:p>
            <a:r>
              <a:rPr lang="en-GB" dirty="0"/>
              <a:t>A relation from A3 to P3 against the expected layering.</a:t>
            </a:r>
          </a:p>
          <a:p>
            <a:r>
              <a:rPr lang="en-GB" dirty="0"/>
              <a:t>A relationship from P5 to D3 that skips a layer.</a:t>
            </a:r>
          </a:p>
          <a:p>
            <a:r>
              <a:rPr lang="en-GB" dirty="0"/>
              <a:t>An unused element A6 without incoming relationships.</a:t>
            </a:r>
          </a:p>
          <a:p>
            <a:r>
              <a:rPr lang="en-GB" dirty="0"/>
              <a:t>A element U2 with many in- and outgoing relationships (not shown to avoid cluttering the diagram)</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54</a:t>
            </a:fld>
            <a:endParaRPr lang="en-US"/>
          </a:p>
        </p:txBody>
      </p:sp>
    </p:spTree>
    <p:extLst>
      <p:ext uri="{BB962C8B-B14F-4D97-AF65-F5344CB8AC3E}">
        <p14:creationId xmlns:p14="http://schemas.microsoft.com/office/powerpoint/2010/main" val="3308244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figure above shows the same design in a DSM.</a:t>
            </a:r>
          </a:p>
          <a:p>
            <a:endParaRPr lang="en-GB" dirty="0"/>
          </a:p>
          <a:p>
            <a:r>
              <a:rPr lang="en-GB" dirty="0"/>
              <a:t>The DSM consists of a matrix with the same elements in the rows and columns.</a:t>
            </a:r>
          </a:p>
          <a:p>
            <a:r>
              <a:rPr lang="en-GB" dirty="0"/>
              <a:t>The hierarchy of packages and elements is visible on the left.</a:t>
            </a:r>
          </a:p>
          <a:p>
            <a:r>
              <a:rPr lang="en-GB" dirty="0"/>
              <a:t>The relations between the elements are shown in the cells.</a:t>
            </a:r>
          </a:p>
          <a:p>
            <a:endParaRPr lang="en-GB" dirty="0"/>
          </a:p>
          <a:p>
            <a:r>
              <a:rPr lang="en-GB" dirty="0"/>
              <a:t>DSMs have a few key strengths</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55</a:t>
            </a:fld>
            <a:endParaRPr lang="en-US"/>
          </a:p>
        </p:txBody>
      </p:sp>
    </p:spTree>
    <p:extLst>
      <p:ext uri="{BB962C8B-B14F-4D97-AF65-F5344CB8AC3E}">
        <p14:creationId xmlns:p14="http://schemas.microsoft.com/office/powerpoint/2010/main" val="1679825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4649" y="4400550"/>
            <a:ext cx="5486400" cy="3600450"/>
          </a:xfrm>
        </p:spPr>
        <p:txBody>
          <a:bodyPr/>
          <a:lstStyle/>
          <a:p>
            <a:r>
              <a:rPr lang="en-GB" dirty="0"/>
              <a:t>The first key strength is scalability.</a:t>
            </a:r>
          </a:p>
          <a:p>
            <a:endParaRPr lang="en-GB" dirty="0"/>
          </a:p>
          <a:p>
            <a:r>
              <a:rPr lang="en-GB" dirty="0"/>
              <a:t>In a DSM, the hierarchy can also be folded in whole or in part. The relational strengths of the collapsed cells are simply combined. As a result, the DSM will become more compact, but will still remain correct in terms of content.</a:t>
            </a:r>
          </a:p>
          <a:p>
            <a:endParaRPr lang="en-GB" dirty="0"/>
          </a:p>
          <a:p>
            <a:r>
              <a:rPr lang="en-GB" dirty="0"/>
              <a:t>In this way it is possible to display a system with thousands of elements and still keep the overview.</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56</a:t>
            </a:fld>
            <a:endParaRPr lang="en-US"/>
          </a:p>
        </p:txBody>
      </p:sp>
    </p:spTree>
    <p:extLst>
      <p:ext uri="{BB962C8B-B14F-4D97-AF65-F5344CB8AC3E}">
        <p14:creationId xmlns:p14="http://schemas.microsoft.com/office/powerpoint/2010/main" val="1410805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57</a:t>
            </a:fld>
            <a:endParaRPr lang="en-US"/>
          </a:p>
        </p:txBody>
      </p:sp>
    </p:spTree>
    <p:extLst>
      <p:ext uri="{BB962C8B-B14F-4D97-AF65-F5344CB8AC3E}">
        <p14:creationId xmlns:p14="http://schemas.microsoft.com/office/powerpoint/2010/main" val="2610185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58</a:t>
            </a:fld>
            <a:endParaRPr lang="en-US"/>
          </a:p>
        </p:txBody>
      </p:sp>
    </p:spTree>
    <p:extLst>
      <p:ext uri="{BB962C8B-B14F-4D97-AF65-F5344CB8AC3E}">
        <p14:creationId xmlns:p14="http://schemas.microsoft.com/office/powerpoint/2010/main" val="3737076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06C71"/>
                </a:solidFill>
                <a:effectLst/>
                <a:latin typeface="Open Sans" panose="020B0606030504020204" pitchFamily="34" charset="0"/>
              </a:rPr>
              <a:t>The second strength is architectural discovery.</a:t>
            </a:r>
          </a:p>
          <a:p>
            <a:pPr algn="l"/>
            <a:endParaRPr lang="en-GB" b="0" i="0" dirty="0">
              <a:solidFill>
                <a:srgbClr val="606C71"/>
              </a:solidFill>
              <a:effectLst/>
              <a:latin typeface="Open Sans" panose="020B0606030504020204" pitchFamily="34" charset="0"/>
            </a:endParaRPr>
          </a:p>
          <a:p>
            <a:pPr algn="l"/>
            <a:r>
              <a:rPr lang="en-GB" b="0" i="0" dirty="0">
                <a:solidFill>
                  <a:srgbClr val="606C71"/>
                </a:solidFill>
                <a:effectLst/>
                <a:latin typeface="Open Sans" panose="020B0606030504020204" pitchFamily="34" charset="0"/>
              </a:rPr>
              <a:t>By applying a partitioning algorithm on the DSM, the layering of the software can be discovered. Such an algorithm tries to reorder the DSM in such a way that as many relationships as possible come under the diagonal.</a:t>
            </a:r>
          </a:p>
          <a:p>
            <a:pPr algn="l"/>
            <a:endParaRPr lang="en-GB" b="0" i="0" dirty="0">
              <a:solidFill>
                <a:srgbClr val="606C71"/>
              </a:solidFill>
              <a:effectLst/>
              <a:latin typeface="Open Sans" panose="020B0606030504020204" pitchFamily="34" charset="0"/>
            </a:endParaRPr>
          </a:p>
          <a:p>
            <a:pPr algn="l"/>
            <a:r>
              <a:rPr lang="en-GB" b="0" i="0" dirty="0">
                <a:solidFill>
                  <a:srgbClr val="606C71"/>
                </a:solidFill>
                <a:effectLst/>
                <a:latin typeface="Open Sans" panose="020B0606030504020204" pitchFamily="34" charset="0"/>
              </a:rPr>
              <a:t>Advanced algorithm can also find clustering in large groups of elements.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59</a:t>
            </a:fld>
            <a:endParaRPr lang="en-US"/>
          </a:p>
        </p:txBody>
      </p:sp>
    </p:spTree>
    <p:extLst>
      <p:ext uri="{BB962C8B-B14F-4D97-AF65-F5344CB8AC3E}">
        <p14:creationId xmlns:p14="http://schemas.microsoft.com/office/powerpoint/2010/main" val="2871452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understand dependencies by looking at the dependencies of a single module does not give much insight. </a:t>
            </a:r>
          </a:p>
          <a:p>
            <a:endParaRPr lang="en-US" dirty="0"/>
          </a:p>
          <a:p>
            <a:r>
              <a:rPr lang="en-US" dirty="0"/>
              <a:t>It is like looking from a single view point at this intersection. One can sense it is complex, but to truly understand its complexity one needs at high level view.</a:t>
            </a:r>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06C71"/>
                </a:solidFill>
                <a:effectLst/>
                <a:latin typeface="Open Sans" panose="020B0606030504020204" pitchFamily="34" charset="0"/>
              </a:rPr>
              <a:t>After </a:t>
            </a:r>
            <a:r>
              <a:rPr lang="en-GB" b="0" i="0" dirty="0" err="1">
                <a:solidFill>
                  <a:srgbClr val="606C71"/>
                </a:solidFill>
                <a:effectLst/>
                <a:latin typeface="Open Sans" panose="020B0606030504020204" pitchFamily="34" charset="0"/>
              </a:rPr>
              <a:t>partioning</a:t>
            </a:r>
            <a:r>
              <a:rPr lang="en-GB" b="0" i="0" dirty="0">
                <a:solidFill>
                  <a:srgbClr val="606C71"/>
                </a:solidFill>
                <a:effectLst/>
                <a:latin typeface="Open Sans" panose="020B0606030504020204" pitchFamily="34" charset="0"/>
              </a:rPr>
              <a:t> elements with many inbound relationships (providers) have shifted to the bottom, while the elements with many outgoing relationships (consumers) have shifted to the top.</a:t>
            </a:r>
          </a:p>
          <a:p>
            <a:pPr algn="l"/>
            <a:endParaRPr lang="en-GB" b="0" i="0" dirty="0">
              <a:solidFill>
                <a:srgbClr val="606C71"/>
              </a:solidFill>
              <a:effectLst/>
              <a:latin typeface="Open Sans" panose="020B0606030504020204" pitchFamily="34" charset="0"/>
            </a:endParaRPr>
          </a:p>
          <a:p>
            <a:pPr algn="l"/>
            <a:r>
              <a:rPr lang="en-GB" b="0" i="0" dirty="0">
                <a:solidFill>
                  <a:srgbClr val="606C71"/>
                </a:solidFill>
                <a:effectLst/>
                <a:latin typeface="Open Sans" panose="020B0606030504020204" pitchFamily="34" charset="0"/>
              </a:rPr>
              <a:t>Cyclic relations can be easily spotted, because the type of relations remain above the diagonal.</a:t>
            </a:r>
          </a:p>
          <a:p>
            <a:pPr algn="l"/>
            <a:endParaRPr lang="en-GB" dirty="0">
              <a:solidFill>
                <a:srgbClr val="606C71"/>
              </a:solidFill>
              <a:latin typeface="Open Sans" panose="020B0606030504020204" pitchFamily="34" charset="0"/>
            </a:endParaRPr>
          </a:p>
          <a:p>
            <a:pPr algn="l"/>
            <a:r>
              <a:rPr lang="en-GB" b="0" i="0" dirty="0">
                <a:solidFill>
                  <a:srgbClr val="606C71"/>
                </a:solidFill>
                <a:effectLst/>
                <a:latin typeface="Open Sans" panose="020B0606030504020204" pitchFamily="34" charset="0"/>
              </a:rPr>
              <a:t>The figure above shows that there are problems with the layering:</a:t>
            </a:r>
          </a:p>
          <a:p>
            <a:pPr algn="l"/>
            <a:endParaRPr lang="en-GB" b="0" i="0" dirty="0">
              <a:solidFill>
                <a:srgbClr val="606C71"/>
              </a:solidFill>
              <a:effectLst/>
              <a:latin typeface="Open Sans" panose="020B0606030504020204" pitchFamily="34" charset="0"/>
            </a:endParaRPr>
          </a:p>
          <a:p>
            <a:pPr marL="171450" indent="-171450" algn="l">
              <a:buFont typeface="Arial" panose="020B0604020202020204" pitchFamily="34" charset="0"/>
              <a:buChar char="•"/>
            </a:pPr>
            <a:r>
              <a:rPr lang="en-GB" b="0" i="0" dirty="0">
                <a:solidFill>
                  <a:srgbClr val="606C71"/>
                </a:solidFill>
                <a:effectLst/>
                <a:latin typeface="Open Sans" panose="020B0606030504020204" pitchFamily="34" charset="0"/>
              </a:rPr>
              <a:t>The presentation layer directly uses the data layer, thereby skipping a layer. This is caused by P5 in the presentation layer directly using D3 from the data layer.</a:t>
            </a:r>
          </a:p>
          <a:p>
            <a:pPr marL="171450" indent="-171450" algn="l">
              <a:buFont typeface="Arial" panose="020B0604020202020204" pitchFamily="34" charset="0"/>
              <a:buChar char="•"/>
            </a:pPr>
            <a:r>
              <a:rPr lang="en-GB" b="0" i="0" dirty="0">
                <a:solidFill>
                  <a:srgbClr val="606C71"/>
                </a:solidFill>
                <a:effectLst/>
                <a:latin typeface="Open Sans" panose="020B0606030504020204" pitchFamily="34" charset="0"/>
              </a:rPr>
              <a:t>The application layer uses the presentation layer, which goes against the expected layering. This is caused by A3 in the application layer using P3 in the presentation layer, which is violates the expected layering.</a:t>
            </a:r>
          </a:p>
          <a:p>
            <a:pPr marL="171450" indent="-171450" algn="l">
              <a:buFont typeface="Arial" panose="020B0604020202020204" pitchFamily="34" charset="0"/>
              <a:buChar char="•"/>
            </a:pPr>
            <a:r>
              <a:rPr lang="en-GB" b="0" i="0" dirty="0">
                <a:solidFill>
                  <a:srgbClr val="606C71"/>
                </a:solidFill>
                <a:effectLst/>
                <a:latin typeface="Open Sans" panose="020B0606030504020204" pitchFamily="34" charset="0"/>
              </a:rPr>
              <a:t>The utility layer uses all other layers, which goes against the expected layering. This is caused by U2 using all layers.</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60</a:t>
            </a:fld>
            <a:endParaRPr lang="en-US"/>
          </a:p>
        </p:txBody>
      </p:sp>
    </p:spTree>
    <p:extLst>
      <p:ext uri="{BB962C8B-B14F-4D97-AF65-F5344CB8AC3E}">
        <p14:creationId xmlns:p14="http://schemas.microsoft.com/office/powerpoint/2010/main" val="4211342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DSM makes it easy to recognize dependency patterns.</a:t>
            </a:r>
          </a:p>
          <a:p>
            <a:endParaRPr lang="en-GB" dirty="0"/>
          </a:p>
          <a:p>
            <a:r>
              <a:rPr lang="en-GB" dirty="0"/>
              <a:t>The DSM above shows that:</a:t>
            </a:r>
          </a:p>
          <a:p>
            <a:endParaRPr lang="en-GB" dirty="0"/>
          </a:p>
          <a:p>
            <a:pPr marL="171450" indent="-171450">
              <a:buFont typeface="Arial" panose="020B0604020202020204" pitchFamily="34" charset="0"/>
              <a:buChar char="•"/>
            </a:pPr>
            <a:r>
              <a:rPr lang="en-GB" dirty="0"/>
              <a:t>elements A1 and A2 are the public interfaces towards the presentation layer.</a:t>
            </a:r>
          </a:p>
          <a:p>
            <a:pPr marL="171450" indent="-171450">
              <a:buFont typeface="Arial" panose="020B0604020202020204" pitchFamily="34" charset="0"/>
              <a:buChar char="•"/>
            </a:pPr>
            <a:r>
              <a:rPr lang="en-GB" dirty="0"/>
              <a:t>elements A3, A4 and A5 are internal elements of the application layer, because they are used inside the application layer.</a:t>
            </a:r>
          </a:p>
          <a:p>
            <a:pPr marL="171450" indent="-171450">
              <a:buFont typeface="Arial" panose="020B0604020202020204" pitchFamily="34" charset="0"/>
              <a:buChar char="•"/>
            </a:pPr>
            <a:r>
              <a:rPr lang="en-GB" dirty="0"/>
              <a:t>element A6 is likely an unused element.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61</a:t>
            </a:fld>
            <a:endParaRPr lang="en-US"/>
          </a:p>
        </p:txBody>
      </p:sp>
    </p:spTree>
    <p:extLst>
      <p:ext uri="{BB962C8B-B14F-4D97-AF65-F5344CB8AC3E}">
        <p14:creationId xmlns:p14="http://schemas.microsoft.com/office/powerpoint/2010/main" val="22098530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DSM above shows that elements U1, U2 and U3 are used throughout the software. This means they are a kind of utility elements.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62</a:t>
            </a:fld>
            <a:endParaRPr lang="en-US"/>
          </a:p>
        </p:txBody>
      </p:sp>
    </p:spTree>
    <p:extLst>
      <p:ext uri="{BB962C8B-B14F-4D97-AF65-F5344CB8AC3E}">
        <p14:creationId xmlns:p14="http://schemas.microsoft.com/office/powerpoint/2010/main" val="2363226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DSM above shows that element U2 is problematic, because in addition to incoming relationships it also has outgoing relationships. It is called a change propagator. Changing this elements has impact on many pieces of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63</a:t>
            </a:fld>
            <a:endParaRPr lang="en-US"/>
          </a:p>
        </p:txBody>
      </p:sp>
    </p:spTree>
    <p:extLst>
      <p:ext uri="{BB962C8B-B14F-4D97-AF65-F5344CB8AC3E}">
        <p14:creationId xmlns:p14="http://schemas.microsoft.com/office/powerpoint/2010/main" val="19445684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DSM can be used to improve the dependency structure. One can think of:</a:t>
            </a:r>
          </a:p>
          <a:p>
            <a:endParaRPr lang="en-GB" dirty="0"/>
          </a:p>
          <a:p>
            <a:r>
              <a:rPr lang="en-GB" dirty="0"/>
              <a:t>Removing cyclic dependencies.</a:t>
            </a:r>
          </a:p>
          <a:p>
            <a:r>
              <a:rPr lang="en-GB" dirty="0"/>
              <a:t>Improving the cohesiveness of a component by move elements to other component were the have stronger relations.</a:t>
            </a:r>
          </a:p>
          <a:p>
            <a:r>
              <a:rPr lang="en-GB" dirty="0"/>
              <a:t>In the matrix we can move an element to another component or layer, combine it with other elements or split and then recalculate all dependencies to see if this yields a better dependency structure.</a:t>
            </a:r>
          </a:p>
          <a:p>
            <a:endParaRPr lang="en-GB" dirty="0"/>
          </a:p>
          <a:p>
            <a:r>
              <a:rPr lang="en-GB" dirty="0"/>
              <a:t>In our example we had a relation from A3 to P3 against the expected layering. Now suppose after inspecting the source code we discover that P3 does not contain user interface but application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64</a:t>
            </a:fld>
            <a:endParaRPr lang="en-US"/>
          </a:p>
        </p:txBody>
      </p:sp>
    </p:spTree>
    <p:extLst>
      <p:ext uri="{BB962C8B-B14F-4D97-AF65-F5344CB8AC3E}">
        <p14:creationId xmlns:p14="http://schemas.microsoft.com/office/powerpoint/2010/main" val="1184803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we decided to move it from the presentation to the application layer.</a:t>
            </a:r>
          </a:p>
          <a:p>
            <a:endParaRPr lang="en-GB" dirty="0"/>
          </a:p>
          <a:p>
            <a:r>
              <a:rPr lang="en-GB" dirty="0"/>
              <a:t>After recalculating the dependencies it can be seen that the cyclical relationship between the presentation and application layer has disappeared.</a:t>
            </a:r>
          </a:p>
          <a:p>
            <a:endParaRPr lang="en-GB" dirty="0"/>
          </a:p>
          <a:p>
            <a:r>
              <a:rPr lang="en-GB" dirty="0"/>
              <a:t>The advantages of such an impact analysis are particularly evident in improvement scenarios that take place at the architectural level and thus affect multiple components. Without the use of a DSM, such analysis are unreliable, because the intended and the actual software architecture often do not match.</a:t>
            </a:r>
          </a:p>
          <a:p>
            <a:endParaRPr lang="en-GB" dirty="0"/>
          </a:p>
        </p:txBody>
      </p:sp>
      <p:sp>
        <p:nvSpPr>
          <p:cNvPr id="4" name="Slide Number Placeholder 3"/>
          <p:cNvSpPr>
            <a:spLocks noGrp="1"/>
          </p:cNvSpPr>
          <p:nvPr>
            <p:ph type="sldNum" sz="quarter" idx="5"/>
          </p:nvPr>
        </p:nvSpPr>
        <p:spPr/>
        <p:txBody>
          <a:bodyPr/>
          <a:lstStyle/>
          <a:p>
            <a:fld id="{7E2FC2BD-A5B6-4DBB-BAF8-AB16095C304E}" type="slidenum">
              <a:rPr lang="en-US" smtClean="0"/>
              <a:t>65</a:t>
            </a:fld>
            <a:endParaRPr lang="en-US"/>
          </a:p>
        </p:txBody>
      </p:sp>
    </p:spTree>
    <p:extLst>
      <p:ext uri="{BB962C8B-B14F-4D97-AF65-F5344CB8AC3E}">
        <p14:creationId xmlns:p14="http://schemas.microsoft.com/office/powerpoint/2010/main" val="727239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DSM can be used to bridge the gap between  high level conceptual documents and the source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66</a:t>
            </a:fld>
            <a:endParaRPr lang="en-US"/>
          </a:p>
        </p:txBody>
      </p:sp>
    </p:spTree>
    <p:extLst>
      <p:ext uri="{BB962C8B-B14F-4D97-AF65-F5344CB8AC3E}">
        <p14:creationId xmlns:p14="http://schemas.microsoft.com/office/powerpoint/2010/main" val="3309348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need more background you can use these references. Note that both are not geared specially towards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4075110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68</a:t>
            </a:fld>
            <a:endParaRPr lang="en-US"/>
          </a:p>
        </p:txBody>
      </p:sp>
    </p:spTree>
    <p:extLst>
      <p:ext uri="{BB962C8B-B14F-4D97-AF65-F5344CB8AC3E}">
        <p14:creationId xmlns:p14="http://schemas.microsoft.com/office/powerpoint/2010/main" val="2401361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used to visualize metrics, where the size of element often represents the lines of code and the colour a quality attribute.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69</a:t>
            </a:fld>
            <a:endParaRPr lang="en-US"/>
          </a:p>
        </p:txBody>
      </p:sp>
    </p:spTree>
    <p:extLst>
      <p:ext uri="{BB962C8B-B14F-4D97-AF65-F5344CB8AC3E}">
        <p14:creationId xmlns:p14="http://schemas.microsoft.com/office/powerpoint/2010/main" val="203400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crossing from a higher level perspective. Now only clearly sees the complexity of the interchange. The situation is similar for software. </a:t>
            </a:r>
          </a:p>
          <a:p>
            <a:endParaRPr lang="en-US" dirty="0"/>
          </a:p>
          <a:p>
            <a:r>
              <a:rPr lang="en-US" dirty="0"/>
              <a:t>The question is what is the best way to present the often very complex dependencies of a software system.</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70</a:t>
            </a:fld>
            <a:endParaRPr lang="en-US"/>
          </a:p>
        </p:txBody>
      </p:sp>
    </p:spTree>
    <p:extLst>
      <p:ext uri="{BB962C8B-B14F-4D97-AF65-F5344CB8AC3E}">
        <p14:creationId xmlns:p14="http://schemas.microsoft.com/office/powerpoint/2010/main" val="317939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89533"/>
            <a:ext cx="5486400" cy="3600450"/>
          </a:xfrm>
        </p:spPr>
        <p:txBody>
          <a:bodyPr/>
          <a:lstStyle/>
          <a:p>
            <a:r>
              <a:rPr lang="en-US" dirty="0" err="1"/>
              <a:t>Akind</a:t>
            </a:r>
            <a:r>
              <a:rPr lang="en-US" dirty="0"/>
              <a:t> of extension of the </a:t>
            </a:r>
            <a:r>
              <a:rPr lang="en-US" dirty="0" err="1"/>
              <a:t>treemap</a:t>
            </a:r>
            <a:r>
              <a:rPr lang="en-US" dirty="0"/>
              <a:t> where multiple metrics values can e.g. linked to building color , height or area.</a:t>
            </a:r>
          </a:p>
          <a:p>
            <a:endParaRPr lang="en-US" dirty="0"/>
          </a:p>
          <a:p>
            <a:r>
              <a:rPr lang="en-US" dirty="0"/>
              <a:t>See:</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71</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steps is to present code visualization tools. We will examine all tools by analyzing an open source code base. Analysis using the </a:t>
            </a:r>
            <a:r>
              <a:rPr lang="en-US" dirty="0" err="1"/>
              <a:t>DSMSuite</a:t>
            </a:r>
            <a:r>
              <a:rPr lang="en-US" dirty="0"/>
              <a:t> acts as a baseline.</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72</a:t>
            </a:fld>
            <a:endParaRPr lang="en-US"/>
          </a:p>
        </p:txBody>
      </p:sp>
    </p:spTree>
    <p:extLst>
      <p:ext uri="{BB962C8B-B14F-4D97-AF65-F5344CB8AC3E}">
        <p14:creationId xmlns:p14="http://schemas.microsoft.com/office/powerpoint/2010/main" val="1011167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tools often combine showing aspects like:</a:t>
            </a:r>
          </a:p>
          <a:p>
            <a:pPr marL="171450" indent="-171450">
              <a:buFont typeface="Arial" panose="020B0604020202020204" pitchFamily="34" charset="0"/>
              <a:buChar char="•"/>
            </a:pPr>
            <a:r>
              <a:rPr lang="en-GB" dirty="0"/>
              <a:t>Programming language violations</a:t>
            </a:r>
          </a:p>
          <a:p>
            <a:pPr marL="171450" indent="-171450">
              <a:buFont typeface="Arial" panose="020B0604020202020204" pitchFamily="34" charset="0"/>
              <a:buChar char="•"/>
            </a:pPr>
            <a:r>
              <a:rPr lang="en-GB" dirty="0"/>
              <a:t>Module metrics and</a:t>
            </a:r>
          </a:p>
          <a:p>
            <a:pPr marL="171450" indent="-171450">
              <a:buFont typeface="Arial" panose="020B0604020202020204" pitchFamily="34" charset="0"/>
              <a:buChar char="•"/>
            </a:pPr>
            <a:r>
              <a:rPr lang="en-GB" dirty="0"/>
              <a:t>Dependencies</a:t>
            </a:r>
          </a:p>
        </p:txBody>
      </p:sp>
      <p:sp>
        <p:nvSpPr>
          <p:cNvPr id="4" name="Slide Number Placeholder 3"/>
          <p:cNvSpPr>
            <a:spLocks noGrp="1"/>
          </p:cNvSpPr>
          <p:nvPr>
            <p:ph type="sldNum" sz="quarter" idx="5"/>
          </p:nvPr>
        </p:nvSpPr>
        <p:spPr/>
        <p:txBody>
          <a:bodyPr/>
          <a:lstStyle/>
          <a:p>
            <a:fld id="{7E2FC2BD-A5B6-4DBB-BAF8-AB16095C304E}" type="slidenum">
              <a:rPr lang="en-US" smtClean="0"/>
              <a:t>73</a:t>
            </a:fld>
            <a:endParaRPr lang="en-US"/>
          </a:p>
        </p:txBody>
      </p:sp>
    </p:spTree>
    <p:extLst>
      <p:ext uri="{BB962C8B-B14F-4D97-AF65-F5344CB8AC3E}">
        <p14:creationId xmlns:p14="http://schemas.microsoft.com/office/powerpoint/2010/main" val="29195494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well known code visualization tools. </a:t>
            </a:r>
            <a:r>
              <a:rPr lang="en-GB" dirty="0" err="1"/>
              <a:t>Intelij</a:t>
            </a:r>
            <a:r>
              <a:rPr lang="en-GB" dirty="0"/>
              <a:t> is an IDE, but the </a:t>
            </a:r>
            <a:r>
              <a:rPr lang="en-GB" dirty="0" err="1"/>
              <a:t>Ullimate</a:t>
            </a:r>
            <a:r>
              <a:rPr lang="en-GB" dirty="0"/>
              <a:t> version has DSM functionality.</a:t>
            </a:r>
          </a:p>
          <a:p>
            <a:endParaRPr lang="en-GB" dirty="0"/>
          </a:p>
          <a:p>
            <a:r>
              <a:rPr lang="en-GB" dirty="0"/>
              <a:t>Most tools except </a:t>
            </a:r>
            <a:r>
              <a:rPr lang="en-GB" dirty="0" err="1"/>
              <a:t>SourceTrail</a:t>
            </a:r>
            <a:r>
              <a:rPr lang="en-GB" dirty="0"/>
              <a:t> are commercial tools.</a:t>
            </a:r>
          </a:p>
          <a:p>
            <a:endParaRPr lang="en-GB" dirty="0"/>
          </a:p>
          <a:p>
            <a:r>
              <a:rPr lang="en-GB" dirty="0"/>
              <a:t>There are no open source supporting DSM. </a:t>
            </a:r>
          </a:p>
        </p:txBody>
      </p:sp>
      <p:sp>
        <p:nvSpPr>
          <p:cNvPr id="4" name="Slide Number Placeholder 3"/>
          <p:cNvSpPr>
            <a:spLocks noGrp="1"/>
          </p:cNvSpPr>
          <p:nvPr>
            <p:ph type="sldNum" sz="quarter" idx="5"/>
          </p:nvPr>
        </p:nvSpPr>
        <p:spPr/>
        <p:txBody>
          <a:bodyPr/>
          <a:lstStyle/>
          <a:p>
            <a:fld id="{7E2FC2BD-A5B6-4DBB-BAF8-AB16095C304E}" type="slidenum">
              <a:rPr lang="en-US" smtClean="0"/>
              <a:t>74</a:t>
            </a:fld>
            <a:endParaRPr lang="en-US"/>
          </a:p>
        </p:txBody>
      </p:sp>
    </p:spTree>
    <p:extLst>
      <p:ext uri="{BB962C8B-B14F-4D97-AF65-F5344CB8AC3E}">
        <p14:creationId xmlns:p14="http://schemas.microsoft.com/office/powerpoint/2010/main" val="403359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is why I decided to create my own.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75</a:t>
            </a:fld>
            <a:endParaRPr lang="en-US"/>
          </a:p>
        </p:txBody>
      </p:sp>
    </p:spTree>
    <p:extLst>
      <p:ext uri="{BB962C8B-B14F-4D97-AF65-F5344CB8AC3E}">
        <p14:creationId xmlns:p14="http://schemas.microsoft.com/office/powerpoint/2010/main" val="3509977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were:</a:t>
            </a:r>
          </a:p>
          <a:p>
            <a:pPr marL="171450" indent="-171450">
              <a:buFont typeface="Arial" panose="020B0604020202020204" pitchFamily="34" charset="0"/>
              <a:buChar char="•"/>
            </a:pPr>
            <a:r>
              <a:rPr lang="en-US" dirty="0"/>
              <a:t>To provide a free open source tool suite for DSM visualization supporting at least dependency visualization and impact analysis.</a:t>
            </a:r>
          </a:p>
          <a:p>
            <a:pPr marL="171450" indent="-171450">
              <a:buFont typeface="Arial" panose="020B0604020202020204" pitchFamily="34" charset="0"/>
              <a:buChar char="•"/>
            </a:pPr>
            <a:r>
              <a:rPr lang="en-US" dirty="0"/>
              <a:t>To support a number of well known programming languages and environments.</a:t>
            </a:r>
          </a:p>
          <a:p>
            <a:pPr marL="171450" indent="-171450">
              <a:buFont typeface="Arial" panose="020B0604020202020204" pitchFamily="34" charset="0"/>
              <a:buChar char="•"/>
            </a:pPr>
            <a:r>
              <a:rPr lang="en-US" dirty="0"/>
              <a:t>To allow for easy extension to support other programming languages and environments.</a:t>
            </a:r>
          </a:p>
          <a:p>
            <a:pPr marL="171450" indent="-171450">
              <a:buFont typeface="Arial" panose="020B0604020202020204" pitchFamily="34" charset="0"/>
              <a:buChar char="•"/>
            </a:pPr>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overview of the tool suite.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77</a:t>
            </a:fld>
            <a:endParaRPr lang="en-US"/>
          </a:p>
        </p:txBody>
      </p:sp>
    </p:spTree>
    <p:extLst>
      <p:ext uri="{BB962C8B-B14F-4D97-AF65-F5344CB8AC3E}">
        <p14:creationId xmlns:p14="http://schemas.microsoft.com/office/powerpoint/2010/main" val="28856603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an overview of the user interface of the viewer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78</a:t>
            </a:fld>
            <a:endParaRPr lang="en-US"/>
          </a:p>
        </p:txBody>
      </p:sp>
    </p:spTree>
    <p:extLst>
      <p:ext uri="{BB962C8B-B14F-4D97-AF65-F5344CB8AC3E}">
        <p14:creationId xmlns:p14="http://schemas.microsoft.com/office/powerpoint/2010/main" val="7539895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historical reasons the DSM suite is written in .NET. Future plans are to port it to QT so it can also be used on Linux.</a:t>
            </a:r>
          </a:p>
          <a:p>
            <a:endParaRPr lang="en-GB" dirty="0"/>
          </a:p>
          <a:p>
            <a:r>
              <a:rPr lang="en-GB" dirty="0"/>
              <a:t>Code </a:t>
            </a:r>
            <a:r>
              <a:rPr lang="en-GB" dirty="0" err="1"/>
              <a:t>analyzers</a:t>
            </a:r>
            <a:r>
              <a:rPr lang="en-GB" dirty="0"/>
              <a:t> might be discontinued and replaced by importing information from the open source tool </a:t>
            </a:r>
            <a:r>
              <a:rPr lang="en-GB" dirty="0" err="1"/>
              <a:t>SourceTrial</a:t>
            </a:r>
            <a:r>
              <a:rPr lang="en-GB" dirty="0"/>
              <a:t>, which supports dependency analysis at method level.</a:t>
            </a:r>
          </a:p>
          <a:p>
            <a:endParaRPr lang="en-GB" dirty="0"/>
          </a:p>
          <a:p>
            <a:r>
              <a:rPr lang="en-GB" dirty="0"/>
              <a:t>Supporting more extensive portioning algorithms is also desirable.</a:t>
            </a:r>
          </a:p>
          <a:p>
            <a:endParaRPr lang="en-GB" dirty="0"/>
          </a:p>
          <a:p>
            <a:r>
              <a:rPr lang="en-GB" dirty="0"/>
              <a:t>Using existing formats like </a:t>
            </a:r>
            <a:r>
              <a:rPr lang="en-GB" dirty="0" err="1"/>
              <a:t>GraphML</a:t>
            </a:r>
            <a:r>
              <a:rPr lang="en-GB" dirty="0"/>
              <a:t> and </a:t>
            </a:r>
            <a:r>
              <a:rPr lang="en-GB" dirty="0" err="1"/>
              <a:t>Gexf</a:t>
            </a:r>
            <a:r>
              <a:rPr lang="en-GB" dirty="0"/>
              <a:t> would allow visualization in other tools like Ne04J (support </a:t>
            </a:r>
            <a:r>
              <a:rPr lang="en-GB" dirty="0" err="1"/>
              <a:t>GraphML</a:t>
            </a:r>
            <a:r>
              <a:rPr lang="en-GB" dirty="0"/>
              <a:t> import), </a:t>
            </a:r>
            <a:r>
              <a:rPr lang="en-GB" dirty="0" err="1"/>
              <a:t>Yed</a:t>
            </a:r>
            <a:r>
              <a:rPr lang="en-GB" dirty="0"/>
              <a:t> and </a:t>
            </a:r>
            <a:r>
              <a:rPr lang="en-GB" dirty="0" err="1"/>
              <a:t>Gehphi</a:t>
            </a:r>
            <a:r>
              <a:rPr lang="en-GB" dirty="0"/>
              <a:t>.</a:t>
            </a:r>
          </a:p>
          <a:p>
            <a:endParaRPr lang="en-GB" dirty="0"/>
          </a:p>
          <a:p>
            <a:r>
              <a:rPr lang="en-GB" dirty="0"/>
              <a:t>An interesting aspect about the </a:t>
            </a:r>
            <a:r>
              <a:rPr lang="en-GB" dirty="0" err="1"/>
              <a:t>Gexf</a:t>
            </a:r>
            <a:r>
              <a:rPr lang="en-GB" dirty="0"/>
              <a:t> format is that it also supports time information when a node or edge was created or removed allowing visualization across time.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79</a:t>
            </a:fld>
            <a:endParaRPr lang="en-US"/>
          </a:p>
        </p:txBody>
      </p:sp>
    </p:spTree>
    <p:extLst>
      <p:ext uri="{BB962C8B-B14F-4D97-AF65-F5344CB8AC3E}">
        <p14:creationId xmlns:p14="http://schemas.microsoft.com/office/powerpoint/2010/main" val="390813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first look at some daily activities for different software development roles and  how software dependencies affect these activities.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3166770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first examine the </a:t>
            </a:r>
            <a:r>
              <a:rPr lang="en-GB" dirty="0" err="1"/>
              <a:t>DSMSuite</a:t>
            </a:r>
            <a:r>
              <a:rPr lang="en-GB" dirty="0"/>
              <a:t> itself.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80</a:t>
            </a:fld>
            <a:endParaRPr lang="en-US"/>
          </a:p>
        </p:txBody>
      </p:sp>
    </p:spTree>
    <p:extLst>
      <p:ext uri="{BB962C8B-B14F-4D97-AF65-F5344CB8AC3E}">
        <p14:creationId xmlns:p14="http://schemas.microsoft.com/office/powerpoint/2010/main" val="19865720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diagram provided on the web site tells us what to expect.</a:t>
            </a:r>
          </a:p>
          <a:p>
            <a:r>
              <a:rPr lang="en-GB" dirty="0"/>
              <a:t>-An UI</a:t>
            </a:r>
          </a:p>
          <a:p>
            <a:r>
              <a:rPr lang="en-GB" dirty="0"/>
              <a:t>-Several </a:t>
            </a:r>
            <a:r>
              <a:rPr lang="en-GB" dirty="0" err="1"/>
              <a:t>analyzers</a:t>
            </a:r>
            <a:endParaRPr lang="en-GB" dirty="0"/>
          </a:p>
          <a:p>
            <a:r>
              <a:rPr lang="en-GB" dirty="0"/>
              <a:t>-A compare tool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81</a:t>
            </a:fld>
            <a:endParaRPr lang="en-US"/>
          </a:p>
        </p:txBody>
      </p:sp>
    </p:spTree>
    <p:extLst>
      <p:ext uri="{BB962C8B-B14F-4D97-AF65-F5344CB8AC3E}">
        <p14:creationId xmlns:p14="http://schemas.microsoft.com/office/powerpoint/2010/main" val="7564320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look at the DSM we see what we expected. At this level there are no cyclic relations, which is to be expected for a tool developed with the aim to visualize and thereby manage software dependencies.</a:t>
            </a:r>
          </a:p>
          <a:p>
            <a:endParaRPr lang="en-GB" dirty="0"/>
          </a:p>
          <a:p>
            <a:r>
              <a:rPr lang="en-GB" dirty="0"/>
              <a:t>There is one cyclic relation at a deeper level. It is kept in to demonstrate how easy it is to track the actual dependencies causing this.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82</a:t>
            </a:fld>
            <a:endParaRPr lang="en-US"/>
          </a:p>
        </p:txBody>
      </p:sp>
    </p:spTree>
    <p:extLst>
      <p:ext uri="{BB962C8B-B14F-4D97-AF65-F5344CB8AC3E}">
        <p14:creationId xmlns:p14="http://schemas.microsoft.com/office/powerpoint/2010/main" val="1328964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83</a:t>
            </a:fld>
            <a:endParaRPr lang="en-US"/>
          </a:p>
        </p:txBody>
      </p:sp>
    </p:spTree>
    <p:extLst>
      <p:ext uri="{BB962C8B-B14F-4D97-AF65-F5344CB8AC3E}">
        <p14:creationId xmlns:p14="http://schemas.microsoft.com/office/powerpoint/2010/main" val="2323884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demonstrate Enterprise Architect. It is a commercial UML tool, which has nice reverse engineering capacities.</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84</a:t>
            </a:fld>
            <a:endParaRPr lang="en-US"/>
          </a:p>
        </p:txBody>
      </p:sp>
    </p:spTree>
    <p:extLst>
      <p:ext uri="{BB962C8B-B14F-4D97-AF65-F5344CB8AC3E}">
        <p14:creationId xmlns:p14="http://schemas.microsoft.com/office/powerpoint/2010/main" val="12151735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allows you to reverse engineer class diagrams from source code or binaries (</a:t>
            </a:r>
            <a:r>
              <a:rPr lang="en-GB" dirty="0" err="1"/>
              <a:t>.Net</a:t>
            </a:r>
            <a:r>
              <a:rPr lang="en-GB" dirty="0"/>
              <a:t>/Java).</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85</a:t>
            </a:fld>
            <a:endParaRPr lang="en-US"/>
          </a:p>
        </p:txBody>
      </p:sp>
    </p:spTree>
    <p:extLst>
      <p:ext uri="{BB962C8B-B14F-4D97-AF65-F5344CB8AC3E}">
        <p14:creationId xmlns:p14="http://schemas.microsoft.com/office/powerpoint/2010/main" val="32856371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86</a:t>
            </a:fld>
            <a:endParaRPr lang="en-US"/>
          </a:p>
        </p:txBody>
      </p:sp>
    </p:spTree>
    <p:extLst>
      <p:ext uri="{BB962C8B-B14F-4D97-AF65-F5344CB8AC3E}">
        <p14:creationId xmlns:p14="http://schemas.microsoft.com/office/powerpoint/2010/main" val="3638982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is </a:t>
            </a:r>
            <a:r>
              <a:rPr lang="en-GB" dirty="0" err="1"/>
              <a:t>Ndepend</a:t>
            </a:r>
            <a:r>
              <a:rPr lang="en-GB" dirty="0"/>
              <a:t>. The tool is intended for </a:t>
            </a:r>
            <a:r>
              <a:rPr lang="en-GB" dirty="0" err="1"/>
              <a:t>.Net</a:t>
            </a:r>
            <a:r>
              <a:rPr lang="en-GB" dirty="0"/>
              <a:t> code. Similar tools exist for C++ (</a:t>
            </a:r>
            <a:r>
              <a:rPr lang="en-GB" dirty="0" err="1"/>
              <a:t>CppDepend</a:t>
            </a:r>
            <a:r>
              <a:rPr lang="en-GB" dirty="0"/>
              <a:t>) and Java (</a:t>
            </a:r>
            <a:r>
              <a:rPr lang="en-GB" dirty="0" err="1"/>
              <a:t>JavaArchitect</a:t>
            </a:r>
            <a:r>
              <a:rPr lang="en-GB" dirty="0"/>
              <a: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87</a:t>
            </a:fld>
            <a:endParaRPr lang="en-US"/>
          </a:p>
        </p:txBody>
      </p:sp>
    </p:spTree>
    <p:extLst>
      <p:ext uri="{BB962C8B-B14F-4D97-AF65-F5344CB8AC3E}">
        <p14:creationId xmlns:p14="http://schemas.microsoft.com/office/powerpoint/2010/main" val="38046376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provides diagram showing relations between elements.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88</a:t>
            </a:fld>
            <a:endParaRPr lang="en-US"/>
          </a:p>
        </p:txBody>
      </p:sp>
    </p:spTree>
    <p:extLst>
      <p:ext uri="{BB962C8B-B14F-4D97-AF65-F5344CB8AC3E}">
        <p14:creationId xmlns:p14="http://schemas.microsoft.com/office/powerpoint/2010/main" val="38507567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also supports DSM visualization.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89</a:t>
            </a:fld>
            <a:endParaRPr lang="en-US"/>
          </a:p>
        </p:txBody>
      </p:sp>
    </p:spTree>
    <p:extLst>
      <p:ext uri="{BB962C8B-B14F-4D97-AF65-F5344CB8AC3E}">
        <p14:creationId xmlns:p14="http://schemas.microsoft.com/office/powerpoint/2010/main" val="562146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the developer role.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t>
            </a:r>
            <a:r>
              <a:rPr lang="en-GB" dirty="0" err="1"/>
              <a:t>treemaps</a:t>
            </a:r>
            <a:r>
              <a:rPr lang="en-GB" dirty="0"/>
              <a:t> to show metrics.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90</a:t>
            </a:fld>
            <a:endParaRPr lang="en-US"/>
          </a:p>
        </p:txBody>
      </p:sp>
    </p:spTree>
    <p:extLst>
      <p:ext uri="{BB962C8B-B14F-4D97-AF65-F5344CB8AC3E}">
        <p14:creationId xmlns:p14="http://schemas.microsoft.com/office/powerpoint/2010/main" val="38098799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91</a:t>
            </a:fld>
            <a:endParaRPr lang="en-US"/>
          </a:p>
        </p:txBody>
      </p:sp>
    </p:spTree>
    <p:extLst>
      <p:ext uri="{BB962C8B-B14F-4D97-AF65-F5344CB8AC3E}">
        <p14:creationId xmlns:p14="http://schemas.microsoft.com/office/powerpoint/2010/main" val="15055059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next example we are going to look at </a:t>
            </a:r>
            <a:r>
              <a:rPr lang="en-GB" dirty="0" err="1"/>
              <a:t>ArgoUML</a:t>
            </a:r>
            <a:r>
              <a:rPr lang="en-GB" dirty="0"/>
              <a:t> </a:t>
            </a:r>
            <a:r>
              <a:rPr lang="en-GB" dirty="0" err="1"/>
              <a:t>whcoh</a:t>
            </a:r>
            <a:r>
              <a:rPr lang="en-GB" dirty="0"/>
              <a:t> is an open source UML tool.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92</a:t>
            </a:fld>
            <a:endParaRPr lang="en-US"/>
          </a:p>
        </p:txBody>
      </p:sp>
    </p:spTree>
    <p:extLst>
      <p:ext uri="{BB962C8B-B14F-4D97-AF65-F5344CB8AC3E}">
        <p14:creationId xmlns:p14="http://schemas.microsoft.com/office/powerpoint/2010/main" val="50817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From the cookbook provided to support developes working on the code the following diagram can be extracted/</a:t>
            </a:r>
          </a:p>
          <a:p>
            <a:endParaRPr lang="nl-NL" dirty="0"/>
          </a:p>
          <a:p>
            <a:r>
              <a:rPr lang="nl-NL" dirty="0"/>
              <a:t>See </a:t>
            </a:r>
            <a:r>
              <a:rPr lang="nl-NL" dirty="0">
                <a:hlinkClick r:id="rId3"/>
              </a:rPr>
              <a:t>https://dsmsuite.github.io/argouml/</a:t>
            </a:r>
            <a:r>
              <a:rPr lang="nl-NL" dirty="0"/>
              <a:t> which is a detailed analsysis I once did using the commercial DSM tool Lattix.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93</a:t>
            </a:fld>
            <a:endParaRPr lang="en-US"/>
          </a:p>
        </p:txBody>
      </p:sp>
    </p:spTree>
    <p:extLst>
      <p:ext uri="{BB962C8B-B14F-4D97-AF65-F5344CB8AC3E}">
        <p14:creationId xmlns:p14="http://schemas.microsoft.com/office/powerpoint/2010/main" val="29862818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As can be see there are many cyclic dependencies. Implementation clearly does not follow layered design.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analyse </a:t>
            </a:r>
            <a:r>
              <a:rPr lang="en-GB" dirty="0" err="1"/>
              <a:t>ArgoUML</a:t>
            </a:r>
            <a:r>
              <a:rPr lang="en-GB" dirty="0"/>
              <a:t> using Structure101.</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95</a:t>
            </a:fld>
            <a:endParaRPr lang="en-US"/>
          </a:p>
        </p:txBody>
      </p:sp>
    </p:spTree>
    <p:extLst>
      <p:ext uri="{BB962C8B-B14F-4D97-AF65-F5344CB8AC3E}">
        <p14:creationId xmlns:p14="http://schemas.microsoft.com/office/powerpoint/2010/main" val="38155036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tools shows structure using a </a:t>
            </a:r>
            <a:r>
              <a:rPr lang="en-GB" dirty="0" err="1"/>
              <a:t>Leveled</a:t>
            </a:r>
            <a:r>
              <a:rPr lang="en-GB" dirty="0"/>
              <a:t> Sequence Map (LSM), which automatically layers elements in a diagram according to found dependencies.</a:t>
            </a:r>
          </a:p>
          <a:p>
            <a:endParaRPr lang="en-GB" dirty="0"/>
          </a:p>
          <a:p>
            <a:r>
              <a:rPr lang="en-GB" dirty="0"/>
              <a:t>Only relations against found layering are shown. </a:t>
            </a:r>
          </a:p>
          <a:p>
            <a:endParaRPr lang="en-GB" dirty="0"/>
          </a:p>
          <a:p>
            <a:r>
              <a:rPr lang="en-GB" dirty="0"/>
              <a:t>The tools also shows whether  the software is structured or not.</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96</a:t>
            </a:fld>
            <a:endParaRPr lang="en-US"/>
          </a:p>
        </p:txBody>
      </p:sp>
    </p:spTree>
    <p:extLst>
      <p:ext uri="{BB962C8B-B14F-4D97-AF65-F5344CB8AC3E}">
        <p14:creationId xmlns:p14="http://schemas.microsoft.com/office/powerpoint/2010/main" val="19529563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Models can also be edited for refactoring impact analysis.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97</a:t>
            </a:fld>
            <a:endParaRPr lang="en-US"/>
          </a:p>
        </p:txBody>
      </p:sp>
    </p:spTree>
    <p:extLst>
      <p:ext uri="{BB962C8B-B14F-4D97-AF65-F5344CB8AC3E}">
        <p14:creationId xmlns:p14="http://schemas.microsoft.com/office/powerpoint/2010/main" val="1486345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98</a:t>
            </a:fld>
            <a:endParaRPr lang="en-US"/>
          </a:p>
        </p:txBody>
      </p:sp>
    </p:spTree>
    <p:extLst>
      <p:ext uri="{BB962C8B-B14F-4D97-AF65-F5344CB8AC3E}">
        <p14:creationId xmlns:p14="http://schemas.microsoft.com/office/powerpoint/2010/main" val="3102944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application we look at is the open source desktop application of telegram.</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99</a:t>
            </a:fld>
            <a:endParaRPr lang="en-US"/>
          </a:p>
        </p:txBody>
      </p:sp>
    </p:spTree>
    <p:extLst>
      <p:ext uri="{BB962C8B-B14F-4D97-AF65-F5344CB8AC3E}">
        <p14:creationId xmlns:p14="http://schemas.microsoft.com/office/powerpoint/2010/main" val="418297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9/19/2021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9/19/2021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9/19/2021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9/19/2021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9/19/2021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9/19/2021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9/19/2021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9/19/2021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9/19/2021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9/19/2021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9/19/2021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9/19/2021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05.svg"/></Relationships>
</file>

<file path=ppt/slides/_rels/slide12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sv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sv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 y="-1304832"/>
            <a:ext cx="12195898" cy="61089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408225" y="628233"/>
            <a:ext cx="11582652" cy="2800767"/>
          </a:xfrm>
          <a:prstGeom prst="rect">
            <a:avLst/>
          </a:prstGeom>
          <a:solidFill>
            <a:srgbClr val="00B0F0">
              <a:alpha val="78000"/>
            </a:srgbClr>
          </a:solidFill>
        </p:spPr>
        <p:txBody>
          <a:bodyPr wrap="square">
            <a:spAutoFit/>
          </a:bodyPr>
          <a:lstStyle/>
          <a:p>
            <a:pPr algn="ctr"/>
            <a:r>
              <a:rPr lang="en-US" sz="96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pic>
        <p:nvPicPr>
          <p:cNvPr id="3" name="Picture 2" descr="Shape&#10;&#10;Description automatically generated">
            <a:extLst>
              <a:ext uri="{FF2B5EF4-FFF2-40B4-BE49-F238E27FC236}">
                <a16:creationId xmlns:a16="http://schemas.microsoft.com/office/drawing/2014/main" id="{81F526D0-117E-4860-971A-225313090A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400" y="3687902"/>
            <a:ext cx="1524265" cy="2471850"/>
          </a:xfrm>
          <a:prstGeom prst="rect">
            <a:avLst/>
          </a:prstGeom>
        </p:spPr>
      </p:pic>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3"/>
          <a:stretch>
            <a:fillRect/>
          </a:stretch>
        </p:blipFill>
        <p:spPr>
          <a:xfrm>
            <a:off x="1508611" y="0"/>
            <a:ext cx="9174778" cy="6858000"/>
          </a:xfrm>
          <a:prstGeom prst="rect">
            <a:avLst/>
          </a:prstGeom>
        </p:spPr>
      </p:pic>
      <p:sp>
        <p:nvSpPr>
          <p:cNvPr id="3" name="Rounded Rectangular Callout 4">
            <a:extLst>
              <a:ext uri="{FF2B5EF4-FFF2-40B4-BE49-F238E27FC236}">
                <a16:creationId xmlns:a16="http://schemas.microsoft.com/office/drawing/2014/main" id="{95586FB7-2803-4E96-8714-581E2940902A}"/>
              </a:ext>
            </a:extLst>
          </p:cNvPr>
          <p:cNvSpPr/>
          <p:nvPr/>
        </p:nvSpPr>
        <p:spPr>
          <a:xfrm>
            <a:off x="825929" y="2739210"/>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Defect here</a:t>
            </a:r>
          </a:p>
        </p:txBody>
      </p:sp>
    </p:spTree>
    <p:extLst>
      <p:ext uri="{BB962C8B-B14F-4D97-AF65-F5344CB8AC3E}">
        <p14:creationId xmlns:p14="http://schemas.microsoft.com/office/powerpoint/2010/main" val="17327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brass&#10;&#10;Description automatically generated">
            <a:extLst>
              <a:ext uri="{FF2B5EF4-FFF2-40B4-BE49-F238E27FC236}">
                <a16:creationId xmlns:a16="http://schemas.microsoft.com/office/drawing/2014/main" id="{531032CF-8053-42BD-9655-92673D87F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897" y="0"/>
            <a:ext cx="8923504" cy="6692629"/>
          </a:xfrm>
          <a:prstGeom prst="rect">
            <a:avLst/>
          </a:prstGeom>
        </p:spPr>
      </p:pic>
    </p:spTree>
    <p:extLst>
      <p:ext uri="{BB962C8B-B14F-4D97-AF65-F5344CB8AC3E}">
        <p14:creationId xmlns:p14="http://schemas.microsoft.com/office/powerpoint/2010/main" val="3700336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4"/>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A234E-0508-461C-BE7B-50F1F987D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94" y="0"/>
            <a:ext cx="11170596" cy="6858000"/>
          </a:xfrm>
          <a:prstGeom prst="rect">
            <a:avLst/>
          </a:prstGeom>
        </p:spPr>
      </p:pic>
      <p:sp>
        <p:nvSpPr>
          <p:cNvPr id="3" name="Rectangle 2">
            <a:extLst>
              <a:ext uri="{FF2B5EF4-FFF2-40B4-BE49-F238E27FC236}">
                <a16:creationId xmlns:a16="http://schemas.microsoft.com/office/drawing/2014/main" id="{72A81863-52D1-4A26-8459-7FC965EACCB4}"/>
              </a:ext>
            </a:extLst>
          </p:cNvPr>
          <p:cNvSpPr/>
          <p:nvPr/>
        </p:nvSpPr>
        <p:spPr>
          <a:xfrm>
            <a:off x="1167319" y="1141349"/>
            <a:ext cx="3929975" cy="3970318"/>
          </a:xfrm>
          <a:prstGeom prst="rect">
            <a:avLst/>
          </a:prstGeom>
        </p:spPr>
        <p:txBody>
          <a:bodyPr wrap="square">
            <a:spAutoFit/>
          </a:bodyPr>
          <a:lstStyle/>
          <a:p>
            <a:r>
              <a:rPr lang="en-US" dirty="0"/>
              <a:t>Torvalds thinks "Rust's primary first target seems to be drivers, simply because that's where you find just a lot of different possible targets, and you have these individual parts of the kernel that are fairly small and independent. </a:t>
            </a:r>
          </a:p>
          <a:p>
            <a:endParaRPr lang="en-US" dirty="0"/>
          </a:p>
          <a:p>
            <a:r>
              <a:rPr lang="en-US" dirty="0" err="1"/>
              <a:t>Kroah</a:t>
            </a:r>
            <a:r>
              <a:rPr lang="en-US" dirty="0"/>
              <a:t>-Hartman agrees that "drivers are probably the first place for an attempt like this as they are the 'end </a:t>
            </a:r>
            <a:r>
              <a:rPr lang="en-US" dirty="0" err="1"/>
              <a:t>leafs'</a:t>
            </a:r>
            <a:r>
              <a:rPr lang="en-US" dirty="0"/>
              <a:t> of the tree of dependencies in the kernel source. They depend on core kernel functionality, but nothing depends on them."  </a:t>
            </a:r>
            <a:endParaRPr lang="en-NL" dirty="0"/>
          </a:p>
        </p:txBody>
      </p:sp>
      <p:sp>
        <p:nvSpPr>
          <p:cNvPr id="6" name="Rectangle 5">
            <a:extLst>
              <a:ext uri="{FF2B5EF4-FFF2-40B4-BE49-F238E27FC236}">
                <a16:creationId xmlns:a16="http://schemas.microsoft.com/office/drawing/2014/main" id="{1FF1542B-A7C9-413D-96C0-79DA431B6A5A}"/>
              </a:ext>
            </a:extLst>
          </p:cNvPr>
          <p:cNvSpPr/>
          <p:nvPr/>
        </p:nvSpPr>
        <p:spPr>
          <a:xfrm>
            <a:off x="1167319" y="199506"/>
            <a:ext cx="3204981" cy="707886"/>
          </a:xfrm>
          <a:prstGeom prst="rect">
            <a:avLst/>
          </a:prstGeom>
        </p:spPr>
        <p:txBody>
          <a:bodyPr wrap="square">
            <a:spAutoFit/>
          </a:bodyPr>
          <a:lstStyle/>
          <a:p>
            <a:r>
              <a:rPr lang="en-US" sz="2000" b="1" dirty="0"/>
              <a:t>Linus Torvalds on where Rust will fit into Linux</a:t>
            </a:r>
          </a:p>
        </p:txBody>
      </p:sp>
      <p:sp>
        <p:nvSpPr>
          <p:cNvPr id="7" name="Title 1">
            <a:extLst>
              <a:ext uri="{FF2B5EF4-FFF2-40B4-BE49-F238E27FC236}">
                <a16:creationId xmlns:a16="http://schemas.microsoft.com/office/drawing/2014/main" id="{8ED0F14F-8EA8-4542-AEB3-E1873AC65D40}"/>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512373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A9CAC-A302-467D-B973-C00F8250948E}"/>
              </a:ext>
            </a:extLst>
          </p:cNvPr>
          <p:cNvPicPr>
            <a:picLocks noChangeAspect="1"/>
          </p:cNvPicPr>
          <p:nvPr/>
        </p:nvPicPr>
        <p:blipFill>
          <a:blip r:embed="rId3"/>
          <a:stretch>
            <a:fillRect/>
          </a:stretch>
        </p:blipFill>
        <p:spPr>
          <a:xfrm>
            <a:off x="0" y="0"/>
            <a:ext cx="12222476"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596809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A01E6E-13E5-4676-B9A1-54BBF4EA3645}"/>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
        <p:nvSpPr>
          <p:cNvPr id="5" name="Rectangle 4">
            <a:extLst>
              <a:ext uri="{FF2B5EF4-FFF2-40B4-BE49-F238E27FC236}">
                <a16:creationId xmlns:a16="http://schemas.microsoft.com/office/drawing/2014/main" id="{0CF88522-09DD-4931-B6E8-DB107D483CD5}"/>
              </a:ext>
            </a:extLst>
          </p:cNvPr>
          <p:cNvSpPr/>
          <p:nvPr/>
        </p:nvSpPr>
        <p:spPr>
          <a:xfrm>
            <a:off x="2931268" y="1452133"/>
            <a:ext cx="6096000" cy="2800767"/>
          </a:xfrm>
          <a:prstGeom prst="rect">
            <a:avLst/>
          </a:prstGeom>
        </p:spPr>
        <p:txBody>
          <a:bodyPr>
            <a:spAutoFit/>
          </a:bodyPr>
          <a:lstStyle/>
          <a:p>
            <a:r>
              <a:rPr lang="en-US" sz="4400" dirty="0">
                <a:solidFill>
                  <a:schemeClr val="bg2">
                    <a:lumMod val="50000"/>
                  </a:schemeClr>
                </a:solidFill>
              </a:rPr>
              <a:t>The Spring development team manages software dependencies currently using Structure101</a:t>
            </a:r>
          </a:p>
        </p:txBody>
      </p:sp>
    </p:spTree>
    <p:extLst>
      <p:ext uri="{BB962C8B-B14F-4D97-AF65-F5344CB8AC3E}">
        <p14:creationId xmlns:p14="http://schemas.microsoft.com/office/powerpoint/2010/main" val="2866013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3"/>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3"/>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4"/>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85" y="-594713"/>
            <a:ext cx="14878538" cy="74527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304674" y="1639909"/>
            <a:ext cx="11582652" cy="2554545"/>
          </a:xfrm>
          <a:prstGeom prst="rect">
            <a:avLst/>
          </a:prstGeom>
          <a:solidFill>
            <a:srgbClr val="00B0F0">
              <a:alpha val="78000"/>
            </a:srgbClr>
          </a:solidFill>
        </p:spPr>
        <p:txBody>
          <a:bodyPr wrap="square">
            <a:spAutoFit/>
          </a:bodyPr>
          <a:lstStyle/>
          <a:p>
            <a:pPr algn="ctr"/>
            <a:r>
              <a:rPr lang="en-US" sz="8000" dirty="0">
                <a:solidFill>
                  <a:schemeClr val="bg1"/>
                </a:solidFill>
              </a:rPr>
              <a:t>Summary</a:t>
            </a:r>
          </a:p>
          <a:p>
            <a:pPr algn="ctr"/>
            <a:endParaRPr lang="en-US" sz="4000" dirty="0">
              <a:solidFill>
                <a:schemeClr val="bg1"/>
              </a:solidFill>
            </a:endParaRPr>
          </a:p>
          <a:p>
            <a:pPr algn="ctr"/>
            <a:endParaRPr lang="en-NL" sz="4000" dirty="0">
              <a:solidFill>
                <a:schemeClr val="bg1"/>
              </a:solidFill>
            </a:endParaRPr>
          </a:p>
        </p:txBody>
      </p:sp>
    </p:spTree>
    <p:extLst>
      <p:ext uri="{BB962C8B-B14F-4D97-AF65-F5344CB8AC3E}">
        <p14:creationId xmlns:p14="http://schemas.microsoft.com/office/powerpoint/2010/main" val="35677332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389107" y="433219"/>
            <a:ext cx="11121958" cy="1325563"/>
          </a:xfrm>
        </p:spPr>
        <p:txBody>
          <a:bodyPr>
            <a:noAutofit/>
          </a:bodyPr>
          <a:lstStyle/>
          <a:p>
            <a:r>
              <a:rPr lang="en-US" sz="9600" dirty="0">
                <a:solidFill>
                  <a:schemeClr val="bg1"/>
                </a:solidFill>
              </a:rPr>
              <a:t> It matters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3510123"/>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dirty="0"/>
              <a:t>Code complexity often not visible</a:t>
            </a:r>
          </a:p>
          <a:p>
            <a:endParaRPr lang="en-GB" sz="4000" dirty="0"/>
          </a:p>
          <a:p>
            <a:r>
              <a:rPr lang="en-GB" sz="4000" dirty="0"/>
              <a:t>Can be very expensive</a:t>
            </a:r>
          </a:p>
          <a:p>
            <a:endParaRPr lang="en-GB" sz="4000" dirty="0"/>
          </a:p>
          <a:p>
            <a:r>
              <a:rPr lang="en-GB" sz="4000" dirty="0"/>
              <a:t>Active management is required</a:t>
            </a:r>
          </a:p>
          <a:p>
            <a:endParaRPr lang="en-GB" sz="4000" dirty="0"/>
          </a:p>
          <a:p>
            <a:r>
              <a:rPr lang="en-GB" sz="4000" dirty="0"/>
              <a:t>Visualization can help</a:t>
            </a:r>
            <a:r>
              <a:rPr lang="en-US" sz="4000" dirty="0"/>
              <a:t>.</a:t>
            </a:r>
            <a:endParaRPr lang="en-NL" sz="4000" dirty="0"/>
          </a:p>
        </p:txBody>
      </p:sp>
    </p:spTree>
    <p:extLst>
      <p:ext uri="{BB962C8B-B14F-4D97-AF65-F5344CB8AC3E}">
        <p14:creationId xmlns:p14="http://schemas.microsoft.com/office/powerpoint/2010/main" val="2094802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1697E418-AF16-4CEB-A1AD-5568E44790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4415"/>
            <a:ext cx="8467690" cy="8467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3BAD99-37DB-4C7D-87E6-DC17FC2C250F}"/>
              </a:ext>
            </a:extLst>
          </p:cNvPr>
          <p:cNvSpPr txBox="1"/>
          <p:nvPr/>
        </p:nvSpPr>
        <p:spPr>
          <a:xfrm>
            <a:off x="1517515" y="214009"/>
            <a:ext cx="10106165" cy="1015663"/>
          </a:xfrm>
          <a:prstGeom prst="rect">
            <a:avLst/>
          </a:prstGeom>
          <a:noFill/>
        </p:spPr>
        <p:txBody>
          <a:bodyPr wrap="none" rtlCol="0">
            <a:spAutoFit/>
          </a:bodyPr>
          <a:lstStyle/>
          <a:p>
            <a:r>
              <a:rPr lang="en-GB" sz="6000" dirty="0">
                <a:solidFill>
                  <a:srgbClr val="00B050"/>
                </a:solidFill>
              </a:rPr>
              <a:t>At what level can it be applied ?</a:t>
            </a:r>
            <a:endParaRPr lang="en-NL" sz="6000" dirty="0">
              <a:solidFill>
                <a:srgbClr val="00B050"/>
              </a:solidFill>
            </a:endParaRPr>
          </a:p>
        </p:txBody>
      </p:sp>
    </p:spTree>
    <p:extLst>
      <p:ext uri="{BB962C8B-B14F-4D97-AF65-F5344CB8AC3E}">
        <p14:creationId xmlns:p14="http://schemas.microsoft.com/office/powerpoint/2010/main" val="25376333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953126" y="3096664"/>
            <a:ext cx="7569799" cy="1107996"/>
          </a:xfrm>
          <a:prstGeom prst="rect">
            <a:avLst/>
          </a:prstGeom>
          <a:noFill/>
        </p:spPr>
        <p:txBody>
          <a:bodyPr wrap="square" rtlCol="0">
            <a:spAutoFit/>
          </a:bodyPr>
          <a:lstStyle/>
          <a:p>
            <a:r>
              <a:rPr lang="en-US" sz="6600" dirty="0">
                <a:solidFill>
                  <a:schemeClr val="bg1"/>
                </a:solidFill>
              </a:rPr>
              <a:t>Best time to start ?</a:t>
            </a:r>
            <a:endParaRPr lang="en-NL" sz="6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42731" y="323827"/>
            <a:ext cx="6021889" cy="6021889"/>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7791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a:extLst>
              <a:ext uri="{FF2B5EF4-FFF2-40B4-BE49-F238E27FC236}">
                <a16:creationId xmlns:a16="http://schemas.microsoft.com/office/drawing/2014/main" id="{4055EB95-DF43-4CE5-A26E-3C06CAE648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7295" y="692039"/>
            <a:ext cx="3267431" cy="5298684"/>
          </a:xfrm>
          <a:prstGeom prst="rect">
            <a:avLst/>
          </a:prstGeom>
        </p:spPr>
      </p:pic>
    </p:spTree>
    <p:extLst>
      <p:ext uri="{BB962C8B-B14F-4D97-AF65-F5344CB8AC3E}">
        <p14:creationId xmlns:p14="http://schemas.microsoft.com/office/powerpoint/2010/main" val="45618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Methods with higher cyclomatic complexity have a higher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Software Quality</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04225" y="2978622"/>
            <a:ext cx="80074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Software with the required functionality and performance with an acceptable defect level delivered within an agreed timeframe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5775929" y="506930"/>
            <a:ext cx="7723603" cy="1402672"/>
          </a:xfrm>
        </p:spPr>
        <p:txBody>
          <a:bodyPr>
            <a:noAutofit/>
          </a:bodyPr>
          <a:lstStyle/>
          <a:p>
            <a:pPr marL="0" indent="0">
              <a:buNone/>
            </a:pPr>
            <a:r>
              <a:rPr lang="en-US" sz="4800" dirty="0">
                <a:solidFill>
                  <a:schemeClr val="bg1"/>
                </a:solidFill>
              </a:rPr>
              <a:t>Defects</a:t>
            </a:r>
          </a:p>
          <a:p>
            <a:pPr marL="0" indent="0">
              <a:buNone/>
            </a:pPr>
            <a:r>
              <a:rPr lang="en-US" sz="4800" dirty="0">
                <a:solidFill>
                  <a:schemeClr val="bg1"/>
                </a:solidFill>
              </a:rPr>
              <a:t>			</a:t>
            </a:r>
          </a:p>
          <a:p>
            <a:pPr marL="0" indent="0">
              <a:buNone/>
            </a:pPr>
            <a:endParaRPr lang="en-US" sz="4800" dirty="0">
              <a:solidFill>
                <a:schemeClr val="bg1"/>
              </a:solidFill>
            </a:endParaRPr>
          </a:p>
          <a:p>
            <a:pPr marL="0" indent="0">
              <a:buNone/>
            </a:pPr>
            <a:r>
              <a:rPr lang="en-US" sz="4800" dirty="0">
                <a:solidFill>
                  <a:schemeClr val="bg1"/>
                </a:solidFill>
              </a:rPr>
              <a:t>		</a:t>
            </a:r>
          </a:p>
          <a:p>
            <a:pPr marL="0" indent="0">
              <a:buNone/>
            </a:pPr>
            <a:r>
              <a:rPr lang="en-US" sz="4800" dirty="0">
                <a:solidFill>
                  <a:schemeClr val="bg1"/>
                </a:solidFill>
              </a:rPr>
              <a:t>	</a:t>
            </a:r>
          </a:p>
          <a:p>
            <a:pPr marL="0" indent="0">
              <a:buNone/>
            </a:pPr>
            <a:r>
              <a:rPr lang="en-US" sz="4800" dirty="0">
                <a:solidFill>
                  <a:schemeClr val="bg1"/>
                </a:solidFill>
              </a:rPr>
              <a:t>			</a:t>
            </a:r>
          </a:p>
        </p:txBody>
      </p:sp>
      <p:sp>
        <p:nvSpPr>
          <p:cNvPr id="13" name="TextBox 12">
            <a:extLst>
              <a:ext uri="{FF2B5EF4-FFF2-40B4-BE49-F238E27FC236}">
                <a16:creationId xmlns:a16="http://schemas.microsoft.com/office/drawing/2014/main" id="{E8775775-B0A6-4919-8B02-7E144731A41E}"/>
              </a:ext>
            </a:extLst>
          </p:cNvPr>
          <p:cNvSpPr txBox="1"/>
          <p:nvPr/>
        </p:nvSpPr>
        <p:spPr>
          <a:xfrm>
            <a:off x="2366253" y="2622003"/>
            <a:ext cx="7067144" cy="1077218"/>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bg1"/>
                </a:solidFill>
              </a:rPr>
              <a:t>Domain knowledge</a:t>
            </a:r>
          </a:p>
          <a:p>
            <a:pPr marL="285750" indent="-285750">
              <a:buFont typeface="Arial" panose="020B0604020202020204" pitchFamily="34" charset="0"/>
              <a:buChar char="•"/>
            </a:pPr>
            <a:r>
              <a:rPr lang="en-US" sz="3200" dirty="0">
                <a:solidFill>
                  <a:schemeClr val="bg1"/>
                </a:solidFill>
              </a:rPr>
              <a:t>Impact Analyses</a:t>
            </a:r>
          </a:p>
        </p:txBody>
      </p:sp>
      <p:sp>
        <p:nvSpPr>
          <p:cNvPr id="14" name="TextBox 13">
            <a:extLst>
              <a:ext uri="{FF2B5EF4-FFF2-40B4-BE49-F238E27FC236}">
                <a16:creationId xmlns:a16="http://schemas.microsoft.com/office/drawing/2014/main" id="{938E2435-206A-458F-A811-7A3976D13FB9}"/>
              </a:ext>
            </a:extLst>
          </p:cNvPr>
          <p:cNvSpPr txBox="1"/>
          <p:nvPr/>
        </p:nvSpPr>
        <p:spPr>
          <a:xfrm>
            <a:off x="7012831" y="2636594"/>
            <a:ext cx="7067144" cy="1077218"/>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bg1"/>
                </a:solidFill>
              </a:rPr>
              <a:t>McCabe complexity</a:t>
            </a:r>
          </a:p>
          <a:p>
            <a:pPr marL="285750" indent="-285750">
              <a:buFont typeface="Arial" panose="020B0604020202020204" pitchFamily="34" charset="0"/>
              <a:buChar char="•"/>
            </a:pPr>
            <a:r>
              <a:rPr lang="en-US" sz="3200" dirty="0">
                <a:solidFill>
                  <a:schemeClr val="bg1"/>
                </a:solidFill>
              </a:rPr>
              <a:t>Architectural complexity</a:t>
            </a:r>
          </a:p>
        </p:txBody>
      </p:sp>
      <p:pic>
        <p:nvPicPr>
          <p:cNvPr id="15" name="Graphic 14" descr="Bar graph with upward trend with solid fill">
            <a:extLst>
              <a:ext uri="{FF2B5EF4-FFF2-40B4-BE49-F238E27FC236}">
                <a16:creationId xmlns:a16="http://schemas.microsoft.com/office/drawing/2014/main" id="{49F44E4F-6707-4F10-B473-B5CC84593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0290" y="1452402"/>
            <a:ext cx="914400" cy="914400"/>
          </a:xfrm>
          <a:prstGeom prst="rect">
            <a:avLst/>
          </a:prstGeom>
        </p:spPr>
      </p:pic>
      <p:pic>
        <p:nvPicPr>
          <p:cNvPr id="17" name="Graphic 16" descr="Bar graph with downward trend with solid fill">
            <a:extLst>
              <a:ext uri="{FF2B5EF4-FFF2-40B4-BE49-F238E27FC236}">
                <a16:creationId xmlns:a16="http://schemas.microsoft.com/office/drawing/2014/main" id="{B062ADC9-0A1D-4DC6-B2C0-065F18B2B8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6549" y="1452402"/>
            <a:ext cx="914400" cy="914400"/>
          </a:xfrm>
          <a:prstGeom prst="rect">
            <a:avLst/>
          </a:prstGeom>
        </p:spPr>
      </p:pic>
    </p:spTree>
    <p:extLst>
      <p:ext uri="{BB962C8B-B14F-4D97-AF65-F5344CB8AC3E}">
        <p14:creationId xmlns:p14="http://schemas.microsoft.com/office/powerpoint/2010/main" val="2126562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630242" cy="1107996"/>
          </a:xfrm>
          <a:prstGeom prst="rect">
            <a:avLst/>
          </a:prstGeom>
          <a:noFill/>
        </p:spPr>
        <p:txBody>
          <a:bodyPr wrap="none" rtlCol="0">
            <a:spAutoFit/>
          </a:bodyPr>
          <a:lstStyle/>
          <a:p>
            <a:r>
              <a:rPr lang="en-US" sz="6600" dirty="0">
                <a:solidFill>
                  <a:schemeClr val="accent5">
                    <a:lumMod val="50000"/>
                  </a:schemeClr>
                </a:solidFill>
              </a:rPr>
              <a:t>Software Rot</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3"/>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5395688" y="481274"/>
            <a:ext cx="7723603" cy="1402672"/>
          </a:xfrm>
        </p:spPr>
        <p:txBody>
          <a:bodyPr>
            <a:noAutofit/>
          </a:bodyPr>
          <a:lstStyle/>
          <a:p>
            <a:pPr marL="0" indent="0">
              <a:buNone/>
            </a:pPr>
            <a:r>
              <a:rPr lang="en-US" sz="4800" dirty="0">
                <a:solidFill>
                  <a:schemeClr val="bg1"/>
                </a:solidFill>
              </a:rPr>
              <a:t>Productivity</a:t>
            </a:r>
          </a:p>
          <a:p>
            <a:pPr marL="0" indent="0">
              <a:buNone/>
            </a:pPr>
            <a:r>
              <a:rPr lang="en-US" sz="4800" dirty="0">
                <a:solidFill>
                  <a:schemeClr val="bg1"/>
                </a:solidFill>
              </a:rPr>
              <a:t>			</a:t>
            </a:r>
          </a:p>
          <a:p>
            <a:pPr marL="0" indent="0">
              <a:buNone/>
            </a:pPr>
            <a:endParaRPr lang="en-US" sz="4800" dirty="0">
              <a:solidFill>
                <a:schemeClr val="bg1"/>
              </a:solidFill>
            </a:endParaRPr>
          </a:p>
          <a:p>
            <a:pPr marL="0" indent="0">
              <a:buNone/>
            </a:pPr>
            <a:r>
              <a:rPr lang="en-US" sz="4800" dirty="0">
                <a:solidFill>
                  <a:schemeClr val="bg1"/>
                </a:solidFill>
              </a:rPr>
              <a:t>		</a:t>
            </a:r>
          </a:p>
          <a:p>
            <a:pPr marL="0" indent="0">
              <a:buNone/>
            </a:pPr>
            <a:r>
              <a:rPr lang="en-US" sz="4800" dirty="0">
                <a:solidFill>
                  <a:schemeClr val="bg1"/>
                </a:solidFill>
              </a:rPr>
              <a:t>	</a:t>
            </a:r>
          </a:p>
          <a:p>
            <a:pPr marL="0" indent="0">
              <a:buNone/>
            </a:pPr>
            <a:r>
              <a:rPr lang="en-US" sz="4800" dirty="0">
                <a:solidFill>
                  <a:schemeClr val="bg1"/>
                </a:solidFill>
              </a:rPr>
              <a:t>			</a:t>
            </a:r>
          </a:p>
        </p:txBody>
      </p:sp>
      <p:sp>
        <p:nvSpPr>
          <p:cNvPr id="13" name="TextBox 12">
            <a:extLst>
              <a:ext uri="{FF2B5EF4-FFF2-40B4-BE49-F238E27FC236}">
                <a16:creationId xmlns:a16="http://schemas.microsoft.com/office/drawing/2014/main" id="{E8775775-B0A6-4919-8B02-7E144731A41E}"/>
              </a:ext>
            </a:extLst>
          </p:cNvPr>
          <p:cNvSpPr txBox="1"/>
          <p:nvPr/>
        </p:nvSpPr>
        <p:spPr>
          <a:xfrm>
            <a:off x="2366253" y="2622003"/>
            <a:ext cx="7067144" cy="58477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bg1"/>
                </a:solidFill>
              </a:rPr>
              <a:t>Architectural complexity</a:t>
            </a:r>
          </a:p>
        </p:txBody>
      </p:sp>
      <p:sp>
        <p:nvSpPr>
          <p:cNvPr id="14" name="TextBox 13">
            <a:extLst>
              <a:ext uri="{FF2B5EF4-FFF2-40B4-BE49-F238E27FC236}">
                <a16:creationId xmlns:a16="http://schemas.microsoft.com/office/drawing/2014/main" id="{938E2435-206A-458F-A811-7A3976D13FB9}"/>
              </a:ext>
            </a:extLst>
          </p:cNvPr>
          <p:cNvSpPr txBox="1"/>
          <p:nvPr/>
        </p:nvSpPr>
        <p:spPr>
          <a:xfrm>
            <a:off x="7012831" y="2636594"/>
            <a:ext cx="7067144" cy="584775"/>
          </a:xfrm>
          <a:prstGeom prst="rect">
            <a:avLst/>
          </a:prstGeom>
          <a:noFill/>
        </p:spPr>
        <p:txBody>
          <a:bodyPr wrap="square">
            <a:spAutoFit/>
          </a:bodyPr>
          <a:lstStyle/>
          <a:p>
            <a:pPr marL="285750" indent="-285750">
              <a:buFont typeface="Arial" panose="020B0604020202020204" pitchFamily="34" charset="0"/>
              <a:buChar char="•"/>
            </a:pPr>
            <a:r>
              <a:rPr lang="en-US" sz="3200" dirty="0">
                <a:solidFill>
                  <a:schemeClr val="bg1"/>
                </a:solidFill>
              </a:rPr>
              <a:t>	Higher level languages</a:t>
            </a:r>
          </a:p>
        </p:txBody>
      </p:sp>
      <p:pic>
        <p:nvPicPr>
          <p:cNvPr id="15" name="Graphic 14" descr="Bar graph with upward trend with solid fill">
            <a:extLst>
              <a:ext uri="{FF2B5EF4-FFF2-40B4-BE49-F238E27FC236}">
                <a16:creationId xmlns:a16="http://schemas.microsoft.com/office/drawing/2014/main" id="{49F44E4F-6707-4F10-B473-B5CC84593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0290" y="1452402"/>
            <a:ext cx="914400" cy="914400"/>
          </a:xfrm>
          <a:prstGeom prst="rect">
            <a:avLst/>
          </a:prstGeom>
        </p:spPr>
      </p:pic>
      <p:pic>
        <p:nvPicPr>
          <p:cNvPr id="17" name="Graphic 16" descr="Bar graph with downward trend with solid fill">
            <a:extLst>
              <a:ext uri="{FF2B5EF4-FFF2-40B4-BE49-F238E27FC236}">
                <a16:creationId xmlns:a16="http://schemas.microsoft.com/office/drawing/2014/main" id="{B062ADC9-0A1D-4DC6-B2C0-065F18B2B8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6549" y="1452402"/>
            <a:ext cx="914400" cy="914400"/>
          </a:xfrm>
          <a:prstGeom prst="rect">
            <a:avLst/>
          </a:prstGeom>
        </p:spPr>
      </p:pic>
    </p:spTree>
    <p:extLst>
      <p:ext uri="{BB962C8B-B14F-4D97-AF65-F5344CB8AC3E}">
        <p14:creationId xmlns:p14="http://schemas.microsoft.com/office/powerpoint/2010/main" val="208882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3"/>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85" y="-594713"/>
            <a:ext cx="14878538" cy="74527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304674" y="1639909"/>
            <a:ext cx="11582652" cy="2554545"/>
          </a:xfrm>
          <a:prstGeom prst="rect">
            <a:avLst/>
          </a:prstGeom>
          <a:solidFill>
            <a:srgbClr val="00B0F0">
              <a:alpha val="78000"/>
            </a:srgbClr>
          </a:solidFill>
        </p:spPr>
        <p:txBody>
          <a:bodyPr wrap="square">
            <a:spAutoFit/>
          </a:bodyPr>
          <a:lstStyle/>
          <a:p>
            <a:pPr algn="ctr"/>
            <a:r>
              <a:rPr lang="en-US" sz="8000" dirty="0">
                <a:solidFill>
                  <a:schemeClr val="bg1"/>
                </a:solidFill>
              </a:rPr>
              <a:t>Visualization Techniques</a:t>
            </a:r>
          </a:p>
          <a:p>
            <a:pPr algn="ctr"/>
            <a:endParaRPr lang="en-US" sz="4000" dirty="0">
              <a:solidFill>
                <a:schemeClr val="bg1"/>
              </a:solidFill>
            </a:endParaRPr>
          </a:p>
          <a:p>
            <a:pPr algn="ctr"/>
            <a:endParaRPr lang="en-NL" sz="4000" dirty="0">
              <a:solidFill>
                <a:schemeClr val="bg1"/>
              </a:solidFill>
            </a:endParaRPr>
          </a:p>
        </p:txBody>
      </p:sp>
    </p:spTree>
    <p:extLst>
      <p:ext uri="{BB962C8B-B14F-4D97-AF65-F5344CB8AC3E}">
        <p14:creationId xmlns:p14="http://schemas.microsoft.com/office/powerpoint/2010/main" val="1180358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2543857483"/>
              </p:ext>
            </p:extLst>
          </p:nvPr>
        </p:nvGraphicFramePr>
        <p:xfrm>
          <a:off x="1770434" y="914400"/>
          <a:ext cx="7732947" cy="5943599"/>
        </p:xfrm>
        <a:graphic>
          <a:graphicData uri="http://schemas.openxmlformats.org/drawingml/2006/table">
            <a:tbl>
              <a:tblPr firstRow="1" bandRow="1">
                <a:tableStyleId>{5C22544A-7EE6-4342-B048-85BDC9FD1C3A}</a:tableStyleId>
              </a:tblPr>
              <a:tblGrid>
                <a:gridCol w="3875872">
                  <a:extLst>
                    <a:ext uri="{9D8B030D-6E8A-4147-A177-3AD203B41FA5}">
                      <a16:colId xmlns:a16="http://schemas.microsoft.com/office/drawing/2014/main" val="389651496"/>
                    </a:ext>
                  </a:extLst>
                </a:gridCol>
                <a:gridCol w="3857075">
                  <a:extLst>
                    <a:ext uri="{9D8B030D-6E8A-4147-A177-3AD203B41FA5}">
                      <a16:colId xmlns:a16="http://schemas.microsoft.com/office/drawing/2014/main" val="2132771681"/>
                    </a:ext>
                  </a:extLst>
                </a:gridCol>
              </a:tblGrid>
              <a:tr h="3158766">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700856779"/>
                  </a:ext>
                </a:extLst>
              </a:tr>
              <a:tr h="2784833">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7898" y="2107967"/>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307914" y="2205863"/>
            <a:ext cx="2749253" cy="1569660"/>
          </a:xfrm>
          <a:prstGeom prst="rect">
            <a:avLst/>
          </a:prstGeom>
          <a:noFill/>
        </p:spPr>
        <p:txBody>
          <a:bodyPr wrap="square" lIns="91440" tIns="45720" rIns="91440" bIns="45720">
            <a:spAutoFit/>
          </a:bodyPr>
          <a:lstStyle/>
          <a:p>
            <a:pPr algn="ctr"/>
            <a:r>
              <a:rPr lang="en-US" sz="9600" b="1" dirty="0">
                <a:ln w="10160">
                  <a:solidFill>
                    <a:schemeClr val="bg1"/>
                  </a:solidFill>
                  <a:prstDash val="solid"/>
                </a:ln>
                <a:solidFill>
                  <a:schemeClr val="bg1"/>
                </a:solidFill>
                <a:latin typeface="Corbel Light" panose="020B0303020204020204" pitchFamily="34" charset="0"/>
                <a:ea typeface="BatangChe" panose="020B0503020000020004" pitchFamily="49" charset="-127"/>
              </a:rPr>
              <a:t>ABC</a:t>
            </a:r>
            <a:endParaRPr lang="en-US" sz="9600" b="1" cap="none" spc="0" dirty="0">
              <a:ln w="10160">
                <a:solidFill>
                  <a:schemeClr val="bg1"/>
                </a:solidFill>
                <a:prstDash val="solid"/>
              </a:ln>
              <a:solidFill>
                <a:schemeClr val="bg1"/>
              </a:solidFill>
              <a:latin typeface="Corbel Light" panose="020B0303020204020204" pitchFamily="34" charset="0"/>
              <a:ea typeface="BatangChe" panose="020B0503020000020004" pitchFamily="49" charset="-127"/>
            </a:endParaRPr>
          </a:p>
        </p:txBody>
      </p:sp>
      <p:grpSp>
        <p:nvGrpSpPr>
          <p:cNvPr id="63" name="Group 62">
            <a:extLst>
              <a:ext uri="{FF2B5EF4-FFF2-40B4-BE49-F238E27FC236}">
                <a16:creationId xmlns:a16="http://schemas.microsoft.com/office/drawing/2014/main" id="{7B0B248B-D6EE-4109-B776-63168B991557}"/>
              </a:ext>
            </a:extLst>
          </p:cNvPr>
          <p:cNvGrpSpPr/>
          <p:nvPr/>
        </p:nvGrpSpPr>
        <p:grpSpPr>
          <a:xfrm>
            <a:off x="3010293" y="4855149"/>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A31702E-3A6A-4006-A386-9BF3D5739D11}"/>
              </a:ext>
            </a:extLst>
          </p:cNvPr>
          <p:cNvGrpSpPr/>
          <p:nvPr/>
        </p:nvGrpSpPr>
        <p:grpSpPr>
          <a:xfrm>
            <a:off x="6937501" y="4831669"/>
            <a:ext cx="1396702" cy="1362578"/>
            <a:chOff x="7057105" y="4376392"/>
            <a:chExt cx="1396702" cy="1362578"/>
          </a:xfrm>
        </p:grpSpPr>
        <p:cxnSp>
          <p:nvCxnSpPr>
            <p:cNvPr id="3" name="Straight Connector 2">
              <a:extLst>
                <a:ext uri="{FF2B5EF4-FFF2-40B4-BE49-F238E27FC236}">
                  <a16:creationId xmlns:a16="http://schemas.microsoft.com/office/drawing/2014/main" id="{B54DF549-D0BD-4349-AEB8-490578BE8267}"/>
                </a:ext>
              </a:extLst>
            </p:cNvPr>
            <p:cNvCxnSpPr>
              <a:cxnSpLocks/>
              <a:stCxn id="26" idx="4"/>
              <a:endCxn id="24" idx="0"/>
            </p:cNvCxnSpPr>
            <p:nvPr/>
          </p:nvCxnSpPr>
          <p:spPr>
            <a:xfrm>
              <a:off x="8211169" y="4819433"/>
              <a:ext cx="0" cy="48178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B1286CB-C21F-4650-9756-78B5F0DCCA77}"/>
                </a:ext>
              </a:extLst>
            </p:cNvPr>
            <p:cNvGrpSpPr/>
            <p:nvPr/>
          </p:nvGrpSpPr>
          <p:grpSpPr>
            <a:xfrm>
              <a:off x="7057105" y="4376392"/>
              <a:ext cx="1396702" cy="1362578"/>
              <a:chOff x="7057105" y="4376392"/>
              <a:chExt cx="1396702" cy="1362578"/>
            </a:xfrm>
          </p:grpSpPr>
          <p:sp>
            <p:nvSpPr>
              <p:cNvPr id="22" name="Oval 21">
                <a:extLst>
                  <a:ext uri="{FF2B5EF4-FFF2-40B4-BE49-F238E27FC236}">
                    <a16:creationId xmlns:a16="http://schemas.microsoft.com/office/drawing/2014/main" id="{120E1D67-D90B-4BD9-99FA-3EE7B5B2F8B4}"/>
                  </a:ext>
                </a:extLst>
              </p:cNvPr>
              <p:cNvSpPr/>
              <p:nvPr/>
            </p:nvSpPr>
            <p:spPr>
              <a:xfrm>
                <a:off x="7057105" y="4376392"/>
                <a:ext cx="485276" cy="43774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Oval 22">
                <a:extLst>
                  <a:ext uri="{FF2B5EF4-FFF2-40B4-BE49-F238E27FC236}">
                    <a16:creationId xmlns:a16="http://schemas.microsoft.com/office/drawing/2014/main" id="{1FDF4EE3-FD44-4B79-8D5D-100103B5C9E1}"/>
                  </a:ext>
                </a:extLst>
              </p:cNvPr>
              <p:cNvSpPr/>
              <p:nvPr/>
            </p:nvSpPr>
            <p:spPr>
              <a:xfrm>
                <a:off x="7057105" y="5301222"/>
                <a:ext cx="485276" cy="43774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27C8845-B240-483E-B046-F921BAC2A561}"/>
                  </a:ext>
                </a:extLst>
              </p:cNvPr>
              <p:cNvSpPr/>
              <p:nvPr/>
            </p:nvSpPr>
            <p:spPr>
              <a:xfrm>
                <a:off x="7968531" y="5301222"/>
                <a:ext cx="485276" cy="43774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val 25">
                <a:extLst>
                  <a:ext uri="{FF2B5EF4-FFF2-40B4-BE49-F238E27FC236}">
                    <a16:creationId xmlns:a16="http://schemas.microsoft.com/office/drawing/2014/main" id="{E09E1EAF-815D-43F8-A536-3EB19DBD4A95}"/>
                  </a:ext>
                </a:extLst>
              </p:cNvPr>
              <p:cNvSpPr/>
              <p:nvPr/>
            </p:nvSpPr>
            <p:spPr>
              <a:xfrm>
                <a:off x="7968531" y="4381685"/>
                <a:ext cx="485276" cy="43774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8" name="Straight Connector 27">
                <a:extLst>
                  <a:ext uri="{FF2B5EF4-FFF2-40B4-BE49-F238E27FC236}">
                    <a16:creationId xmlns:a16="http://schemas.microsoft.com/office/drawing/2014/main" id="{52493CDD-CC52-43D8-B604-92B918813233}"/>
                  </a:ext>
                </a:extLst>
              </p:cNvPr>
              <p:cNvCxnSpPr>
                <a:cxnSpLocks/>
              </p:cNvCxnSpPr>
              <p:nvPr/>
            </p:nvCxnSpPr>
            <p:spPr>
              <a:xfrm>
                <a:off x="7287797" y="4808847"/>
                <a:ext cx="0" cy="481789"/>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1874BD-689D-4296-BC95-CAE46F7D7418}"/>
                  </a:ext>
                </a:extLst>
              </p:cNvPr>
              <p:cNvCxnSpPr>
                <a:cxnSpLocks/>
                <a:stCxn id="22" idx="5"/>
                <a:endCxn id="24" idx="1"/>
              </p:cNvCxnSpPr>
              <p:nvPr/>
            </p:nvCxnSpPr>
            <p:spPr>
              <a:xfrm>
                <a:off x="7471314" y="4750033"/>
                <a:ext cx="568284" cy="615296"/>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33790948-4D0E-455E-8087-EAEECB18D715}"/>
                </a:ext>
              </a:extLst>
            </p:cNvPr>
            <p:cNvCxnSpPr>
              <a:cxnSpLocks/>
              <a:stCxn id="24" idx="2"/>
            </p:cNvCxnSpPr>
            <p:nvPr/>
          </p:nvCxnSpPr>
          <p:spPr>
            <a:xfrm flipH="1" flipV="1">
              <a:off x="7542381" y="5497334"/>
              <a:ext cx="426150" cy="2276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itle 7">
            <a:extLst>
              <a:ext uri="{FF2B5EF4-FFF2-40B4-BE49-F238E27FC236}">
                <a16:creationId xmlns:a16="http://schemas.microsoft.com/office/drawing/2014/main" id="{371890F0-1140-4DE8-894C-486EC9C20629}"/>
              </a:ext>
            </a:extLst>
          </p:cNvPr>
          <p:cNvSpPr>
            <a:spLocks noGrp="1"/>
          </p:cNvSpPr>
          <p:nvPr>
            <p:ph type="title"/>
          </p:nvPr>
        </p:nvSpPr>
        <p:spPr>
          <a:xfrm>
            <a:off x="340469" y="199572"/>
            <a:ext cx="11121958" cy="1325563"/>
          </a:xfrm>
        </p:spPr>
        <p:txBody>
          <a:bodyPr>
            <a:noAutofit/>
          </a:bodyPr>
          <a:lstStyle/>
          <a:p>
            <a:r>
              <a:rPr lang="en-US" sz="9600" dirty="0">
                <a:solidFill>
                  <a:schemeClr val="bg1"/>
                </a:solidFill>
              </a:rPr>
              <a:t> What matters</a:t>
            </a:r>
            <a:endParaRPr lang="en-NL" sz="9600" dirty="0">
              <a:solidFill>
                <a:schemeClr val="bg1"/>
              </a:solidFill>
            </a:endParaRPr>
          </a:p>
        </p:txBody>
      </p:sp>
    </p:spTree>
    <p:extLst>
      <p:ext uri="{BB962C8B-B14F-4D97-AF65-F5344CB8AC3E}">
        <p14:creationId xmlns:p14="http://schemas.microsoft.com/office/powerpoint/2010/main" val="583507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3600092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3"/>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3"/>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3"/>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3"/>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3"/>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4"/>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3BBB033-56FC-486F-A600-8D825AB6FF73}"/>
              </a:ext>
            </a:extLst>
          </p:cNvPr>
          <p:cNvSpPr/>
          <p:nvPr/>
        </p:nvSpPr>
        <p:spPr>
          <a:xfrm>
            <a:off x="6465080" y="0"/>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3"/>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3"/>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3"/>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3"/>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3"/>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3"/>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3"/>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References</a:t>
            </a:r>
          </a:p>
        </p:txBody>
      </p:sp>
      <p:pic>
        <p:nvPicPr>
          <p:cNvPr id="2050" name="Picture 2" descr="book">
            <a:extLst>
              <a:ext uri="{FF2B5EF4-FFF2-40B4-BE49-F238E27FC236}">
                <a16:creationId xmlns:a16="http://schemas.microsoft.com/office/drawing/2014/main" id="{27B4498D-F846-4390-9FF6-08C5CD22A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465" y="1158235"/>
            <a:ext cx="3058209" cy="36569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5EB91B-707F-4E55-A3ED-735A9ED70CAD}"/>
              </a:ext>
            </a:extLst>
          </p:cNvPr>
          <p:cNvPicPr>
            <a:picLocks noChangeAspect="1"/>
          </p:cNvPicPr>
          <p:nvPr/>
        </p:nvPicPr>
        <p:blipFill>
          <a:blip r:embed="rId4"/>
          <a:stretch>
            <a:fillRect/>
          </a:stretch>
        </p:blipFill>
        <p:spPr>
          <a:xfrm>
            <a:off x="4988655" y="1158235"/>
            <a:ext cx="6945800" cy="3656955"/>
          </a:xfrm>
          <a:prstGeom prst="rect">
            <a:avLst/>
          </a:prstGeom>
        </p:spPr>
      </p:pic>
    </p:spTree>
    <p:extLst>
      <p:ext uri="{BB962C8B-B14F-4D97-AF65-F5344CB8AC3E}">
        <p14:creationId xmlns:p14="http://schemas.microsoft.com/office/powerpoint/2010/main" val="3079297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
        <p:nvSpPr>
          <p:cNvPr id="3" name="Rectangle 2">
            <a:extLst>
              <a:ext uri="{FF2B5EF4-FFF2-40B4-BE49-F238E27FC236}">
                <a16:creationId xmlns:a16="http://schemas.microsoft.com/office/drawing/2014/main" id="{124BCCB5-5E54-40EC-9CD3-BCD4D9A7E60E}"/>
              </a:ext>
            </a:extLst>
          </p:cNvPr>
          <p:cNvSpPr/>
          <p:nvPr/>
        </p:nvSpPr>
        <p:spPr>
          <a:xfrm>
            <a:off x="6465080" y="0"/>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1385890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85" y="-594713"/>
            <a:ext cx="14878538" cy="74527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304674" y="1639909"/>
            <a:ext cx="11582652" cy="2554545"/>
          </a:xfrm>
          <a:prstGeom prst="rect">
            <a:avLst/>
          </a:prstGeom>
          <a:solidFill>
            <a:srgbClr val="00B0F0">
              <a:alpha val="78000"/>
            </a:srgbClr>
          </a:solidFill>
        </p:spPr>
        <p:txBody>
          <a:bodyPr wrap="square">
            <a:spAutoFit/>
          </a:bodyPr>
          <a:lstStyle/>
          <a:p>
            <a:pPr algn="ctr"/>
            <a:r>
              <a:rPr lang="en-US" sz="8000" dirty="0">
                <a:solidFill>
                  <a:schemeClr val="bg1"/>
                </a:solidFill>
              </a:rPr>
              <a:t>Visualization Tools</a:t>
            </a:r>
          </a:p>
          <a:p>
            <a:pPr algn="ctr"/>
            <a:endParaRPr lang="en-US" sz="4000" dirty="0">
              <a:solidFill>
                <a:schemeClr val="bg1"/>
              </a:solidFill>
            </a:endParaRPr>
          </a:p>
          <a:p>
            <a:pPr algn="ctr"/>
            <a:endParaRPr lang="en-NL" sz="4000" dirty="0">
              <a:solidFill>
                <a:schemeClr val="bg1"/>
              </a:solidFill>
            </a:endParaRPr>
          </a:p>
        </p:txBody>
      </p:sp>
    </p:spTree>
    <p:extLst>
      <p:ext uri="{BB962C8B-B14F-4D97-AF65-F5344CB8AC3E}">
        <p14:creationId xmlns:p14="http://schemas.microsoft.com/office/powerpoint/2010/main" val="550830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3"/>
          <a:stretch>
            <a:fillRect/>
          </a:stretch>
        </p:blipFill>
        <p:spPr>
          <a:xfrm>
            <a:off x="560157" y="454231"/>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4"/>
          <a:stretch>
            <a:fillRect/>
          </a:stretch>
        </p:blipFill>
        <p:spPr>
          <a:xfrm>
            <a:off x="560157" y="1915638"/>
            <a:ext cx="4587454" cy="2353809"/>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101" y="99291"/>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7999" y="2029173"/>
            <a:ext cx="5132621" cy="12493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59C3EBC2-51FD-4927-B396-24E684FF1F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787" y="3965144"/>
            <a:ext cx="4076656" cy="2808816"/>
          </a:xfrm>
          <a:prstGeom prst="rect">
            <a:avLst/>
          </a:prstGeom>
        </p:spPr>
      </p:pic>
      <p:pic>
        <p:nvPicPr>
          <p:cNvPr id="7" name="Picture 6">
            <a:extLst>
              <a:ext uri="{FF2B5EF4-FFF2-40B4-BE49-F238E27FC236}">
                <a16:creationId xmlns:a16="http://schemas.microsoft.com/office/drawing/2014/main" id="{49DB618A-B2F9-463E-8E74-EA8506E8D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4599" y="4626625"/>
            <a:ext cx="3411310" cy="1146200"/>
          </a:xfrm>
          <a:prstGeom prst="rect">
            <a:avLst/>
          </a:prstGeom>
        </p:spPr>
      </p:pic>
      <p:pic>
        <p:nvPicPr>
          <p:cNvPr id="3" name="Picture 2">
            <a:extLst>
              <a:ext uri="{FF2B5EF4-FFF2-40B4-BE49-F238E27FC236}">
                <a16:creationId xmlns:a16="http://schemas.microsoft.com/office/drawing/2014/main" id="{6FB526C0-34B3-4D50-9513-A7AE6195AE24}"/>
              </a:ext>
            </a:extLst>
          </p:cNvPr>
          <p:cNvPicPr>
            <a:picLocks noChangeAspect="1"/>
          </p:cNvPicPr>
          <p:nvPr/>
        </p:nvPicPr>
        <p:blipFill>
          <a:blip r:embed="rId9"/>
          <a:stretch>
            <a:fillRect/>
          </a:stretch>
        </p:blipFill>
        <p:spPr>
          <a:xfrm>
            <a:off x="4657015" y="4589353"/>
            <a:ext cx="2352675" cy="1981200"/>
          </a:xfrm>
          <a:prstGeom prst="rect">
            <a:avLst/>
          </a:prstGeom>
        </p:spPr>
      </p:pic>
    </p:spTree>
    <p:extLst>
      <p:ext uri="{BB962C8B-B14F-4D97-AF65-F5344CB8AC3E}">
        <p14:creationId xmlns:p14="http://schemas.microsoft.com/office/powerpoint/2010/main" val="250957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3"/>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3">
            <a:alphaModFix amt="57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464444" y="286016"/>
            <a:ext cx="10778322" cy="5755422"/>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Dot, </a:t>
            </a:r>
            <a:r>
              <a:rPr lang="en-US" sz="2800" dirty="0" err="1">
                <a:solidFill>
                  <a:schemeClr val="bg1"/>
                </a:solidFill>
              </a:rPr>
              <a:t>GraphML</a:t>
            </a:r>
            <a:r>
              <a:rPr lang="en-US" sz="2800" dirty="0">
                <a:solidFill>
                  <a:schemeClr val="bg1"/>
                </a:solidFill>
              </a:rPr>
              <a:t>, </a:t>
            </a:r>
            <a:r>
              <a:rPr lang="en-US" sz="2800" dirty="0" err="1">
                <a:solidFill>
                  <a:schemeClr val="bg1"/>
                </a:solidFill>
              </a:rPr>
              <a:t>Gexf</a:t>
            </a:r>
            <a:r>
              <a:rPr lang="en-US" sz="2800" dirty="0">
                <a:solidFill>
                  <a:schemeClr val="bg1"/>
                </a:solidFill>
              </a:rPr>
              <a:t>, Neo4J</a:t>
            </a:r>
          </a:p>
          <a:p>
            <a:endParaRPr lang="en-US" sz="2800" dirty="0">
              <a:solidFill>
                <a:schemeClr val="bg1"/>
              </a:solidFill>
            </a:endParaRPr>
          </a:p>
          <a:p>
            <a:r>
              <a:rPr lang="en-US" sz="2800" dirty="0">
                <a:solidFill>
                  <a:schemeClr val="bg1"/>
                </a:solidFill>
              </a:rPr>
              <a:t>	Consider using data from </a:t>
            </a:r>
            <a:r>
              <a:rPr lang="en-US" sz="2800" dirty="0" err="1">
                <a:solidFill>
                  <a:schemeClr val="bg1"/>
                </a:solidFill>
              </a:rPr>
              <a:t>SourceTrail</a:t>
            </a:r>
            <a:r>
              <a:rPr lang="en-US" sz="2800" dirty="0">
                <a:solidFill>
                  <a:schemeClr val="bg1"/>
                </a:solidFill>
              </a:rPr>
              <a:t> which provides good code  </a:t>
            </a:r>
          </a:p>
          <a:p>
            <a:r>
              <a:rPr lang="en-US" sz="2800" dirty="0">
                <a:solidFill>
                  <a:schemeClr val="bg1"/>
                </a:solidFill>
              </a:rPr>
              <a:t>      analysis and is open source</a:t>
            </a:r>
          </a:p>
          <a:p>
            <a:endParaRPr lang="en-US" sz="2800" dirty="0">
              <a:solidFill>
                <a:schemeClr val="bg1"/>
              </a:solidFill>
            </a:endParaRPr>
          </a:p>
          <a:p>
            <a:r>
              <a:rPr lang="en-US" sz="2800" dirty="0">
                <a:solidFill>
                  <a:schemeClr val="bg1"/>
                </a:solidFill>
              </a:rPr>
              <a:t>	Linux support (porting to QT?)</a:t>
            </a:r>
          </a:p>
          <a:p>
            <a:endParaRPr lang="en-US" sz="2800" dirty="0">
              <a:solidFill>
                <a:schemeClr val="bg1"/>
              </a:solidFill>
            </a:endParaRPr>
          </a:p>
          <a:p>
            <a:r>
              <a:rPr lang="en-US" sz="2800" dirty="0">
                <a:solidFill>
                  <a:schemeClr val="bg1"/>
                </a:solidFill>
              </a:rPr>
              <a:t>	Support more and better portioning algorithms</a:t>
            </a:r>
          </a:p>
          <a:p>
            <a:endParaRPr lang="en-US" sz="2800" dirty="0">
              <a:solidFill>
                <a:schemeClr val="bg1"/>
              </a:solidFill>
            </a:endParaRPr>
          </a:p>
          <a:p>
            <a:r>
              <a:rPr lang="en-US" sz="2800" dirty="0">
                <a:solidFill>
                  <a:schemeClr val="bg1"/>
                </a:solidFill>
              </a:rPr>
              <a:t>     </a:t>
            </a:r>
          </a:p>
        </p:txBody>
      </p:sp>
      <p:grpSp>
        <p:nvGrpSpPr>
          <p:cNvPr id="11" name="Group 10">
            <a:extLst>
              <a:ext uri="{FF2B5EF4-FFF2-40B4-BE49-F238E27FC236}">
                <a16:creationId xmlns:a16="http://schemas.microsoft.com/office/drawing/2014/main" id="{179DE172-B37A-497F-8837-1FA552CC6C30}"/>
              </a:ext>
            </a:extLst>
          </p:cNvPr>
          <p:cNvGrpSpPr/>
          <p:nvPr/>
        </p:nvGrpSpPr>
        <p:grpSpPr>
          <a:xfrm>
            <a:off x="163060" y="5676047"/>
            <a:ext cx="4606917" cy="1046862"/>
            <a:chOff x="4154577" y="1315347"/>
            <a:chExt cx="4606917" cy="1046862"/>
          </a:xfrm>
        </p:grpSpPr>
        <p:pic>
          <p:nvPicPr>
            <p:cNvPr id="7" name="Picture 6" descr="A picture containing text, clipart&#10;&#10;Description automatically generated">
              <a:extLst>
                <a:ext uri="{FF2B5EF4-FFF2-40B4-BE49-F238E27FC236}">
                  <a16:creationId xmlns:a16="http://schemas.microsoft.com/office/drawing/2014/main" id="{3CCC00E9-F893-4AAA-A469-85EFFC83C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4577" y="1409709"/>
              <a:ext cx="2143125" cy="952500"/>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00464E56-5C12-453A-B80C-6C236EEFE4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2371" y="1404746"/>
              <a:ext cx="771919" cy="771919"/>
            </a:xfrm>
            <a:prstGeom prst="rect">
              <a:avLst/>
            </a:prstGeom>
          </p:spPr>
        </p:pic>
        <p:sp>
          <p:nvSpPr>
            <p:cNvPr id="10" name="TextBox 9">
              <a:extLst>
                <a:ext uri="{FF2B5EF4-FFF2-40B4-BE49-F238E27FC236}">
                  <a16:creationId xmlns:a16="http://schemas.microsoft.com/office/drawing/2014/main" id="{EBECE0A0-A544-4049-8989-B1F5B0A7F20E}"/>
                </a:ext>
              </a:extLst>
            </p:cNvPr>
            <p:cNvSpPr txBox="1"/>
            <p:nvPr/>
          </p:nvSpPr>
          <p:spPr>
            <a:xfrm>
              <a:off x="7688251" y="1315347"/>
              <a:ext cx="1073243" cy="830997"/>
            </a:xfrm>
            <a:prstGeom prst="rect">
              <a:avLst/>
            </a:prstGeom>
            <a:noFill/>
          </p:spPr>
          <p:txBody>
            <a:bodyPr wrap="none" rtlCol="0">
              <a:spAutoFit/>
            </a:bodyPr>
            <a:lstStyle/>
            <a:p>
              <a:r>
                <a:rPr lang="en-US" sz="4800" dirty="0" err="1">
                  <a:solidFill>
                    <a:srgbClr val="0F0F10"/>
                  </a:solidFill>
                  <a:latin typeface="+mj-lt"/>
                </a:rPr>
                <a:t>yed</a:t>
              </a:r>
              <a:endParaRPr lang="en-NL" sz="4800" dirty="0">
                <a:solidFill>
                  <a:srgbClr val="0F0F10"/>
                </a:solidFill>
                <a:latin typeface="+mj-lt"/>
              </a:endParaRPr>
            </a:p>
          </p:txBody>
        </p:sp>
      </p:grpSp>
      <p:pic>
        <p:nvPicPr>
          <p:cNvPr id="2" name="Picture 1">
            <a:extLst>
              <a:ext uri="{FF2B5EF4-FFF2-40B4-BE49-F238E27FC236}">
                <a16:creationId xmlns:a16="http://schemas.microsoft.com/office/drawing/2014/main" id="{643FD525-D817-4B23-BF4B-78CF34545165}"/>
              </a:ext>
            </a:extLst>
          </p:cNvPr>
          <p:cNvPicPr>
            <a:picLocks noChangeAspect="1"/>
          </p:cNvPicPr>
          <p:nvPr/>
        </p:nvPicPr>
        <p:blipFill>
          <a:blip r:embed="rId7"/>
          <a:stretch>
            <a:fillRect/>
          </a:stretch>
        </p:blipFill>
        <p:spPr>
          <a:xfrm>
            <a:off x="4962503" y="5794415"/>
            <a:ext cx="2762250" cy="742950"/>
          </a:xfrm>
          <a:prstGeom prst="rect">
            <a:avLst/>
          </a:prstGeom>
        </p:spPr>
      </p:pic>
    </p:spTree>
    <p:extLst>
      <p:ext uri="{BB962C8B-B14F-4D97-AF65-F5344CB8AC3E}">
        <p14:creationId xmlns:p14="http://schemas.microsoft.com/office/powerpoint/2010/main" val="409379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85" y="-594713"/>
            <a:ext cx="14878538" cy="74527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304674" y="1639909"/>
            <a:ext cx="11582652" cy="2554545"/>
          </a:xfrm>
          <a:prstGeom prst="rect">
            <a:avLst/>
          </a:prstGeom>
          <a:solidFill>
            <a:srgbClr val="00B0F0">
              <a:alpha val="78000"/>
            </a:srgbClr>
          </a:solidFill>
        </p:spPr>
        <p:txBody>
          <a:bodyPr wrap="square">
            <a:spAutoFit/>
          </a:bodyPr>
          <a:lstStyle/>
          <a:p>
            <a:pPr algn="ctr"/>
            <a:r>
              <a:rPr lang="en-US" sz="8000" dirty="0">
                <a:solidFill>
                  <a:schemeClr val="bg1"/>
                </a:solidFill>
              </a:rPr>
              <a:t>Software Dependencies</a:t>
            </a:r>
          </a:p>
          <a:p>
            <a:pPr algn="ctr"/>
            <a:r>
              <a:rPr lang="en-US" sz="4000" dirty="0">
                <a:solidFill>
                  <a:schemeClr val="bg1"/>
                </a:solidFill>
              </a:rPr>
              <a:t>Impact for different roles</a:t>
            </a:r>
          </a:p>
          <a:p>
            <a:pPr algn="ctr"/>
            <a:endParaRPr lang="en-NL" sz="4000" dirty="0">
              <a:solidFill>
                <a:schemeClr val="bg1"/>
              </a:solidFill>
            </a:endParaRPr>
          </a:p>
        </p:txBody>
      </p:sp>
    </p:spTree>
    <p:extLst>
      <p:ext uri="{BB962C8B-B14F-4D97-AF65-F5344CB8AC3E}">
        <p14:creationId xmlns:p14="http://schemas.microsoft.com/office/powerpoint/2010/main" val="19146560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
        <p:nvSpPr>
          <p:cNvPr id="28" name="Title 1">
            <a:extLst>
              <a:ext uri="{FF2B5EF4-FFF2-40B4-BE49-F238E27FC236}">
                <a16:creationId xmlns:a16="http://schemas.microsoft.com/office/drawing/2014/main" id="{C643ADFF-677D-432D-9FC6-4949F81EB27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1023690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3"/>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3"/>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3"/>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5E66F3-599D-4FF7-8DF1-CF3DB653711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pic>
        <p:nvPicPr>
          <p:cNvPr id="2050" name="Picture 2" descr="ArgoUML ontwerp diagram">
            <a:extLst>
              <a:ext uri="{FF2B5EF4-FFF2-40B4-BE49-F238E27FC236}">
                <a16:creationId xmlns:a16="http://schemas.microsoft.com/office/drawing/2014/main" id="{D0DD4ED8-818D-4C8F-898F-E2068032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934" y="271840"/>
            <a:ext cx="4366131" cy="61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546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3"/>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3"/>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4"/>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3"/>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5843</TotalTime>
  <Words>5301</Words>
  <Application>Microsoft Office PowerPoint</Application>
  <PresentationFormat>Widescreen</PresentationFormat>
  <Paragraphs>820</Paragraphs>
  <Slides>126</Slides>
  <Notes>125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Corbel Light</vt:lpstr>
      <vt:lpstr>Open Sans</vt:lpstr>
      <vt:lpstr>Office Theme</vt:lpstr>
      <vt:lpstr>PowerPoint Presentation</vt:lpstr>
      <vt:lpstr> Software Quality</vt:lpstr>
      <vt:lpstr>Fact</vt:lpstr>
      <vt:lpstr>Fact</vt:lpstr>
      <vt:lpstr> What matters</vt:lpstr>
      <vt:lpstr>PowerPoint Presentation</vt:lpstr>
      <vt:lpstr>PowerPoint Presentation</vt:lpstr>
      <vt:lpstr>PowerPoint Presentation</vt:lpstr>
      <vt:lpstr>As developer</vt:lpstr>
      <vt:lpstr>PowerPoint Presentation</vt:lpstr>
      <vt:lpstr>PowerPoint Presentation</vt:lpstr>
      <vt:lpstr>Fact</vt:lpstr>
      <vt:lpstr>PowerPoint Presentation</vt:lpstr>
      <vt:lpstr>Fact</vt:lpstr>
      <vt:lpstr>PowerPoint Presentation</vt:lpstr>
      <vt:lpstr>PowerPoint Presentation</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PowerPoint Presentation</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DEMO</vt:lpstr>
      <vt:lpstr>PowerPoint Presentation</vt:lpstr>
      <vt:lpstr>PowerPoint Presentation</vt:lpstr>
      <vt:lpstr>DEMO</vt:lpstr>
      <vt:lpstr>Analysis Spring Framework</vt:lpstr>
      <vt:lpstr>PowerPoint Presentation</vt:lpstr>
      <vt:lpstr>PowerPoint Presentation</vt:lpstr>
      <vt:lpstr>PowerPoint Presentation</vt:lpstr>
      <vt:lpstr>PowerPoint Presentation</vt:lpstr>
      <vt:lpstr>DEMO</vt:lpstr>
      <vt:lpstr>PowerPoint Presentation</vt:lpstr>
      <vt:lpstr> It matters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201</cp:revision>
  <dcterms:created xsi:type="dcterms:W3CDTF">2021-03-14T11:20:56Z</dcterms:created>
  <dcterms:modified xsi:type="dcterms:W3CDTF">2021-09-19T09:37:07Z</dcterms:modified>
</cp:coreProperties>
</file>